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9" r:id="rId2"/>
    <p:sldId id="328" r:id="rId3"/>
    <p:sldId id="329" r:id="rId4"/>
    <p:sldId id="280" r:id="rId5"/>
    <p:sldId id="309" r:id="rId6"/>
    <p:sldId id="326" r:id="rId7"/>
    <p:sldId id="282" r:id="rId8"/>
    <p:sldId id="286" r:id="rId9"/>
    <p:sldId id="292" r:id="rId10"/>
    <p:sldId id="294" r:id="rId11"/>
    <p:sldId id="297" r:id="rId12"/>
    <p:sldId id="296" r:id="rId13"/>
    <p:sldId id="298" r:id="rId14"/>
    <p:sldId id="299" r:id="rId15"/>
    <p:sldId id="267" r:id="rId16"/>
    <p:sldId id="32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isarma" initials="a" lastIdx="1" clrIdx="0">
    <p:extLst>
      <p:ext uri="{19B8F6BF-5375-455C-9EA6-DF929625EA0E}">
        <p15:presenceInfo xmlns:p15="http://schemas.microsoft.com/office/powerpoint/2012/main" userId="azizisar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51D2A-40F0-48DC-BB75-A76D4C061AAA}"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62567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109220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16413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655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137564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F51D2A-40F0-48DC-BB75-A76D4C061AAA}"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40864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F51D2A-40F0-48DC-BB75-A76D4C061AAA}"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70622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51D2A-40F0-48DC-BB75-A76D4C061AAA}"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2638359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51D2A-40F0-48DC-BB75-A76D4C061AAA}"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108885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51D2A-40F0-48DC-BB75-A76D4C061AAA}"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7723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51D2A-40F0-48DC-BB75-A76D4C061AAA}"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43696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247478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51D2A-40F0-48DC-BB75-A76D4C061AAA}"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291105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F51D2A-40F0-48DC-BB75-A76D4C061AAA}"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424865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6F51D2A-40F0-48DC-BB75-A76D4C061AAA}"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5777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253001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1D2A-40F0-48DC-BB75-A76D4C061AAA}"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B4BC1-51FC-4B36-A0FF-5AC922EE13A6}" type="slidenum">
              <a:rPr lang="en-US" smtClean="0"/>
              <a:t>‹#›</a:t>
            </a:fld>
            <a:endParaRPr lang="en-US"/>
          </a:p>
        </p:txBody>
      </p:sp>
    </p:spTree>
    <p:extLst>
      <p:ext uri="{BB962C8B-B14F-4D97-AF65-F5344CB8AC3E}">
        <p14:creationId xmlns:p14="http://schemas.microsoft.com/office/powerpoint/2010/main" val="369949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6F51D2A-40F0-48DC-BB75-A76D4C061AAA}" type="datetimeFigureOut">
              <a:rPr lang="en-US" smtClean="0"/>
              <a:t>6/24/2025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BAB4BC1-51FC-4B36-A0FF-5AC922EE13A6}" type="slidenum">
              <a:rPr lang="en-US" smtClean="0"/>
              <a:t>‹#›</a:t>
            </a:fld>
            <a:endParaRPr lang="en-US"/>
          </a:p>
        </p:txBody>
      </p:sp>
    </p:spTree>
    <p:extLst>
      <p:ext uri="{BB962C8B-B14F-4D97-AF65-F5344CB8AC3E}">
        <p14:creationId xmlns:p14="http://schemas.microsoft.com/office/powerpoint/2010/main" val="41116704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3D26-580E-8DA8-0A27-F93A4C03D0F8}"/>
              </a:ext>
            </a:extLst>
          </p:cNvPr>
          <p:cNvSpPr>
            <a:spLocks noGrp="1"/>
          </p:cNvSpPr>
          <p:nvPr>
            <p:ph type="ctrTitle"/>
          </p:nvPr>
        </p:nvSpPr>
        <p:spPr>
          <a:xfrm>
            <a:off x="1490953" y="-91788"/>
            <a:ext cx="9699960" cy="2128215"/>
          </a:xfrm>
        </p:spPr>
        <p:txBody>
          <a:bodyPr/>
          <a:lstStyle/>
          <a:p>
            <a:r>
              <a:rPr lang="en-US" sz="4800" b="1" kern="10" dirty="0">
                <a:ln w="9525">
                  <a:round/>
                  <a:headEnd/>
                  <a:tailEnd/>
                </a:ln>
                <a:solidFill>
                  <a:srgbClr val="FF0000"/>
                </a:solidFill>
                <a:latin typeface="Arial"/>
                <a:cs typeface="Arial"/>
              </a:rPr>
              <a:t>COLD  CHAIN  MANAGEMENT</a:t>
            </a:r>
            <a:br>
              <a:rPr lang="en-US" sz="4800" b="1" kern="10" dirty="0">
                <a:ln w="9525">
                  <a:round/>
                  <a:headEnd/>
                  <a:tailEnd/>
                </a:ln>
                <a:solidFill>
                  <a:srgbClr val="FF0000"/>
                </a:solidFill>
                <a:latin typeface="Arial"/>
                <a:cs typeface="Arial"/>
              </a:rPr>
            </a:br>
            <a:endParaRPr lang="en-US" dirty="0">
              <a:solidFill>
                <a:srgbClr val="FF0000"/>
              </a:solidFill>
            </a:endParaRPr>
          </a:p>
        </p:txBody>
      </p:sp>
      <p:sp>
        <p:nvSpPr>
          <p:cNvPr id="3" name="Subtitle 2">
            <a:extLst>
              <a:ext uri="{FF2B5EF4-FFF2-40B4-BE49-F238E27FC236}">
                <a16:creationId xmlns:a16="http://schemas.microsoft.com/office/drawing/2014/main" id="{13C5B1A6-4D9F-514D-9AB9-0FA42697CA2F}"/>
              </a:ext>
            </a:extLst>
          </p:cNvPr>
          <p:cNvSpPr>
            <a:spLocks noGrp="1"/>
          </p:cNvSpPr>
          <p:nvPr>
            <p:ph type="subTitle" idx="1"/>
          </p:nvPr>
        </p:nvSpPr>
        <p:spPr>
          <a:xfrm>
            <a:off x="1851680" y="1241571"/>
            <a:ext cx="8689976" cy="2128215"/>
          </a:xfrm>
        </p:spPr>
        <p:txBody>
          <a:bodyPr/>
          <a:lstStyle/>
          <a:p>
            <a:r>
              <a:rPr lang="fa-IR" sz="6000" b="1" kern="10" dirty="0">
                <a:ln w="9525">
                  <a:round/>
                  <a:headEnd/>
                  <a:tailEnd/>
                </a:ln>
                <a:solidFill>
                  <a:schemeClr val="tx2"/>
                </a:solidFill>
                <a:latin typeface="Arial"/>
                <a:cs typeface="Arial"/>
              </a:rPr>
              <a:t>زنجيره  سرما</a:t>
            </a:r>
            <a:endParaRPr lang="en-US" sz="6000" b="1" kern="10" dirty="0">
              <a:ln w="9525">
                <a:round/>
                <a:headEnd/>
                <a:tailEnd/>
              </a:ln>
              <a:solidFill>
                <a:schemeClr val="tx2"/>
              </a:solidFill>
              <a:latin typeface="Arial"/>
              <a:cs typeface="Arial"/>
            </a:endParaRPr>
          </a:p>
          <a:p>
            <a:endParaRPr lang="en-US" dirty="0"/>
          </a:p>
        </p:txBody>
      </p:sp>
      <p:pic>
        <p:nvPicPr>
          <p:cNvPr id="4" name="Picture 3">
            <a:extLst>
              <a:ext uri="{FF2B5EF4-FFF2-40B4-BE49-F238E27FC236}">
                <a16:creationId xmlns:a16="http://schemas.microsoft.com/office/drawing/2014/main" id="{44D89037-DF1E-46CC-8AB1-2D17B7734AD2}"/>
              </a:ext>
            </a:extLst>
          </p:cNvPr>
          <p:cNvPicPr>
            <a:picLocks noChangeAspect="1"/>
          </p:cNvPicPr>
          <p:nvPr/>
        </p:nvPicPr>
        <p:blipFill>
          <a:blip r:embed="rId2"/>
          <a:stretch>
            <a:fillRect/>
          </a:stretch>
        </p:blipFill>
        <p:spPr>
          <a:xfrm>
            <a:off x="1912690" y="2372790"/>
            <a:ext cx="8427630" cy="3734395"/>
          </a:xfrm>
          <a:prstGeom prst="rect">
            <a:avLst/>
          </a:prstGeom>
        </p:spPr>
      </p:pic>
    </p:spTree>
    <p:extLst>
      <p:ext uri="{BB962C8B-B14F-4D97-AF65-F5344CB8AC3E}">
        <p14:creationId xmlns:p14="http://schemas.microsoft.com/office/powerpoint/2010/main" val="71838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8BF3-E6E5-EFD0-F00B-71FCAABED487}"/>
              </a:ext>
            </a:extLst>
          </p:cNvPr>
          <p:cNvSpPr>
            <a:spLocks noGrp="1"/>
          </p:cNvSpPr>
          <p:nvPr>
            <p:ph type="ctrTitle"/>
          </p:nvPr>
        </p:nvSpPr>
        <p:spPr>
          <a:xfrm>
            <a:off x="3401356" y="-125590"/>
            <a:ext cx="8689976" cy="1475971"/>
          </a:xfrm>
        </p:spPr>
        <p:txBody>
          <a:bodyPr>
            <a:normAutofit fontScale="90000"/>
          </a:bodyPr>
          <a:lstStyle/>
          <a:p>
            <a:r>
              <a:rPr lang="fa-IR" sz="3100" b="1" dirty="0">
                <a:solidFill>
                  <a:schemeClr val="accent3"/>
                </a:solidFill>
                <a:cs typeface="B Titr" panose="00000700000000000000" pitchFamily="2" charset="-78"/>
              </a:rPr>
              <a:t>ثبت درجه حرارت در یخچال واکسن  به 2 دلیل زیر انجام می پذیرد:</a:t>
            </a:r>
            <a:br>
              <a:rPr lang="fa-IR" sz="4800" b="1" dirty="0">
                <a:solidFill>
                  <a:srgbClr val="FF0000"/>
                </a:solidFill>
                <a:cs typeface="B Titr" panose="00000700000000000000" pitchFamily="2" charset="-78"/>
              </a:rPr>
            </a:br>
            <a:endParaRPr lang="en-US" dirty="0"/>
          </a:p>
        </p:txBody>
      </p:sp>
      <p:sp>
        <p:nvSpPr>
          <p:cNvPr id="3" name="Subtitle 2">
            <a:extLst>
              <a:ext uri="{FF2B5EF4-FFF2-40B4-BE49-F238E27FC236}">
                <a16:creationId xmlns:a16="http://schemas.microsoft.com/office/drawing/2014/main" id="{D61F0234-EE3F-5989-E2EF-9C2A6334E641}"/>
              </a:ext>
            </a:extLst>
          </p:cNvPr>
          <p:cNvSpPr>
            <a:spLocks noGrp="1"/>
          </p:cNvSpPr>
          <p:nvPr>
            <p:ph type="subTitle" idx="1"/>
          </p:nvPr>
        </p:nvSpPr>
        <p:spPr>
          <a:xfrm>
            <a:off x="1996580" y="1107347"/>
            <a:ext cx="9476254" cy="5415094"/>
          </a:xfrm>
        </p:spPr>
        <p:txBody>
          <a:bodyPr>
            <a:normAutofit lnSpcReduction="10000"/>
          </a:bodyPr>
          <a:lstStyle/>
          <a:p>
            <a:pPr marL="0" lvl="0" indent="0" algn="r" rtl="1">
              <a:buNone/>
            </a:pPr>
            <a:r>
              <a:rPr lang="fa-IR" b="1" dirty="0">
                <a:solidFill>
                  <a:schemeClr val="tx1"/>
                </a:solidFill>
                <a:cs typeface="B Yagut" pitchFamily="2" charset="-78"/>
              </a:rPr>
              <a:t>1- بررسی درجه حرارت یخچال ها در محدوده قابل قبول بین (2+ تا 8+)</a:t>
            </a:r>
          </a:p>
          <a:p>
            <a:pPr marL="0" lvl="0" indent="0" algn="r" rtl="1">
              <a:buNone/>
            </a:pPr>
            <a:r>
              <a:rPr lang="fa-IR" b="1" dirty="0">
                <a:solidFill>
                  <a:schemeClr val="tx1"/>
                </a:solidFill>
                <a:cs typeface="B Yagut" pitchFamily="2" charset="-78"/>
              </a:rPr>
              <a:t>2- تشخیص شرایط آلارم دما که احتمال آسیب واکسن را نشان می دهد.</a:t>
            </a:r>
            <a:endParaRPr lang="en-US" sz="3000" b="1" dirty="0">
              <a:solidFill>
                <a:schemeClr val="tx1"/>
              </a:solidFill>
            </a:endParaRPr>
          </a:p>
          <a:p>
            <a:pPr algn="r" rtl="1"/>
            <a:r>
              <a:rPr lang="fa-IR" sz="2600" b="1" dirty="0">
                <a:solidFill>
                  <a:schemeClr val="tx1"/>
                </a:solidFill>
                <a:cs typeface="B Titr" panose="00000700000000000000" pitchFamily="2" charset="-78"/>
              </a:rPr>
              <a:t>استاندارد های </a:t>
            </a:r>
            <a:r>
              <a:rPr lang="en-US" sz="2600" b="1" dirty="0">
                <a:solidFill>
                  <a:schemeClr val="tx1"/>
                </a:solidFill>
                <a:cs typeface="B Titr" panose="00000700000000000000" pitchFamily="2" charset="-78"/>
              </a:rPr>
              <a:t>WHO</a:t>
            </a:r>
            <a:r>
              <a:rPr lang="fa-IR" sz="2600" b="1" dirty="0">
                <a:solidFill>
                  <a:schemeClr val="tx1"/>
                </a:solidFill>
                <a:cs typeface="B Titr" panose="00000700000000000000" pitchFamily="2" charset="-78"/>
              </a:rPr>
              <a:t> برای دستگاه های پایش دمای یخچال</a:t>
            </a:r>
            <a:r>
              <a:rPr lang="en-US" sz="2600" b="1" dirty="0">
                <a:solidFill>
                  <a:schemeClr val="tx1"/>
                </a:solidFill>
                <a:cs typeface="B Titr" panose="00000700000000000000" pitchFamily="2" charset="-78"/>
              </a:rPr>
              <a:t>:</a:t>
            </a:r>
            <a:endParaRPr lang="en-US" sz="1900" b="1" dirty="0">
              <a:solidFill>
                <a:schemeClr val="tx1"/>
              </a:solidFill>
              <a:cs typeface="B Titr" panose="00000700000000000000" pitchFamily="2" charset="-78"/>
            </a:endParaRPr>
          </a:p>
          <a:p>
            <a:pPr algn="r" rtl="1">
              <a:lnSpc>
                <a:spcPct val="200000"/>
              </a:lnSpc>
            </a:pPr>
            <a:r>
              <a:rPr lang="fa-IR" b="1" dirty="0">
                <a:solidFill>
                  <a:srgbClr val="FF0000"/>
                </a:solidFill>
                <a:cs typeface="B Yagut" pitchFamily="2" charset="-78"/>
              </a:rPr>
              <a:t>استاندارد تنظیم هشدار پایین:  بمدت 60 دقیقه در دمای 0.5- درجه سانتی گراد یا کمتر </a:t>
            </a:r>
          </a:p>
          <a:p>
            <a:pPr algn="r" rtl="1">
              <a:lnSpc>
                <a:spcPct val="200000"/>
              </a:lnSpc>
            </a:pPr>
            <a:r>
              <a:rPr lang="fa-IR" b="1" dirty="0">
                <a:solidFill>
                  <a:srgbClr val="FF0000"/>
                </a:solidFill>
                <a:cs typeface="B Yagut" pitchFamily="2" charset="-78"/>
              </a:rPr>
              <a:t>استاندارد تنظیم هشدار بالا :  بیش از 10 ساعت در دمای 8+ درجه سانتی گراد یا بیشتر</a:t>
            </a:r>
            <a:endParaRPr lang="en-US" b="1" dirty="0">
              <a:solidFill>
                <a:srgbClr val="FF0000"/>
              </a:solidFill>
              <a:cs typeface="B Yagut" pitchFamily="2" charset="-78"/>
            </a:endParaRPr>
          </a:p>
          <a:p>
            <a:r>
              <a:rPr lang="fa-IR" sz="2000" b="1" dirty="0">
                <a:solidFill>
                  <a:schemeClr val="dk1"/>
                </a:solidFill>
                <a:cs typeface="B Yagut" pitchFamily="2" charset="-78"/>
              </a:rPr>
              <a:t>هر یخچال واکسن باید دارای نمودار ثبت دما باشد که روزی 2 بار دمای روزانه قرائت شده از دستگاه ها در آن ثبت شود. </a:t>
            </a:r>
            <a:r>
              <a:rPr lang="fa-IR" sz="2000" b="1" dirty="0">
                <a:solidFill>
                  <a:schemeClr val="tx1"/>
                </a:solidFill>
                <a:cs typeface="B Yagut" pitchFamily="2" charset="-78"/>
              </a:rPr>
              <a:t>در صبح اولین روز بعد از روزهای تعطیل، بایستی با استفاده از دستگاه الکترونیکی 30 روزه ثبت دما، درجه حرارت </a:t>
            </a:r>
            <a:r>
              <a:rPr lang="fa-IR" sz="2000" b="1" u="sng" dirty="0">
                <a:solidFill>
                  <a:schemeClr val="tx1"/>
                </a:solidFill>
                <a:cs typeface="B Yagut" pitchFamily="2" charset="-78"/>
              </a:rPr>
              <a:t>حداقل و حداکثر </a:t>
            </a:r>
            <a:r>
              <a:rPr lang="fa-IR" sz="2000" b="1" dirty="0">
                <a:solidFill>
                  <a:schemeClr val="tx1"/>
                </a:solidFill>
                <a:cs typeface="B Yagut" pitchFamily="2" charset="-78"/>
              </a:rPr>
              <a:t>را برای روز یا روزهای تعطیل گذشته کنترل نموده و آنها را در نمودار ثبت درجه حرارت ثبت نمایید.</a:t>
            </a:r>
            <a:endParaRPr lang="en-US" sz="2000" b="1" dirty="0">
              <a:solidFill>
                <a:schemeClr val="tx1"/>
              </a:solidFill>
              <a:cs typeface="B Yagut" pitchFamily="2" charset="-78"/>
            </a:endParaRPr>
          </a:p>
          <a:p>
            <a:r>
              <a:rPr lang="fa-IR" sz="2000" b="1" dirty="0">
                <a:solidFill>
                  <a:schemeClr val="dk1"/>
                </a:solidFill>
                <a:cs typeface="B Yagut" pitchFamily="2" charset="-78"/>
              </a:rPr>
              <a:t>این نمودار ها باید در انتهای هر ماه با نمونه جدید جایگزین شوند و در جای مناسب تا 3 سال، بصورت پرونده نگهداری شوند</a:t>
            </a:r>
            <a:endParaRPr lang="en-US" dirty="0"/>
          </a:p>
        </p:txBody>
      </p:sp>
    </p:spTree>
    <p:extLst>
      <p:ext uri="{BB962C8B-B14F-4D97-AF65-F5344CB8AC3E}">
        <p14:creationId xmlns:p14="http://schemas.microsoft.com/office/powerpoint/2010/main" val="95275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D575-09A5-EC54-6D6F-BD6D4A03A35B}"/>
              </a:ext>
            </a:extLst>
          </p:cNvPr>
          <p:cNvSpPr>
            <a:spLocks noGrp="1"/>
          </p:cNvSpPr>
          <p:nvPr>
            <p:ph type="ctrTitle"/>
          </p:nvPr>
        </p:nvSpPr>
        <p:spPr>
          <a:xfrm>
            <a:off x="5056275" y="188998"/>
            <a:ext cx="8689976" cy="687406"/>
          </a:xfrm>
        </p:spPr>
        <p:txBody>
          <a:bodyPr>
            <a:normAutofit/>
          </a:bodyPr>
          <a:lstStyle/>
          <a:p>
            <a:r>
              <a:rPr lang="fa-IR" sz="4000" b="1" dirty="0">
                <a:solidFill>
                  <a:schemeClr val="accent2"/>
                </a:solidFill>
                <a:cs typeface="B Titr" panose="00000700000000000000" pitchFamily="2" charset="-78"/>
              </a:rPr>
              <a:t>وظايف روزانه:</a:t>
            </a:r>
            <a:endParaRPr lang="en-US" sz="4000" dirty="0">
              <a:solidFill>
                <a:schemeClr val="accent2"/>
              </a:solidFill>
            </a:endParaRPr>
          </a:p>
        </p:txBody>
      </p:sp>
      <p:sp>
        <p:nvSpPr>
          <p:cNvPr id="3" name="Subtitle 2">
            <a:extLst>
              <a:ext uri="{FF2B5EF4-FFF2-40B4-BE49-F238E27FC236}">
                <a16:creationId xmlns:a16="http://schemas.microsoft.com/office/drawing/2014/main" id="{6B405602-66F4-C708-0CC9-DDE777813E91}"/>
              </a:ext>
            </a:extLst>
          </p:cNvPr>
          <p:cNvSpPr>
            <a:spLocks noGrp="1"/>
          </p:cNvSpPr>
          <p:nvPr>
            <p:ph type="subTitle" idx="1"/>
          </p:nvPr>
        </p:nvSpPr>
        <p:spPr>
          <a:xfrm>
            <a:off x="1912362" y="989432"/>
            <a:ext cx="8966433" cy="5310230"/>
          </a:xfrm>
        </p:spPr>
        <p:txBody>
          <a:bodyPr>
            <a:normAutofit fontScale="92500"/>
          </a:bodyPr>
          <a:lstStyle/>
          <a:p>
            <a:pPr marL="0" indent="0" algn="justLow" rtl="1">
              <a:lnSpc>
                <a:spcPct val="150000"/>
              </a:lnSpc>
              <a:buNone/>
            </a:pPr>
            <a:r>
              <a:rPr lang="fa-IR" sz="2400" b="1" dirty="0">
                <a:solidFill>
                  <a:schemeClr val="dk1"/>
                </a:solidFill>
                <a:cs typeface="B Yagut" pitchFamily="2" charset="-78"/>
              </a:rPr>
              <a:t>مسئوليت: اسامی افراد مسئول را بنویسید.</a:t>
            </a:r>
            <a:endParaRPr lang="en-US" sz="2400" b="1" dirty="0">
              <a:solidFill>
                <a:schemeClr val="dk1"/>
              </a:solidFill>
              <a:cs typeface="B Yagut" pitchFamily="2" charset="-78"/>
            </a:endParaRPr>
          </a:p>
          <a:p>
            <a:pPr marL="0" indent="0" algn="justLow" rtl="1">
              <a:lnSpc>
                <a:spcPct val="150000"/>
              </a:lnSpc>
              <a:buNone/>
            </a:pPr>
            <a:r>
              <a:rPr lang="fa-IR" sz="2400" b="1" dirty="0">
                <a:solidFill>
                  <a:schemeClr val="dk1"/>
                </a:solidFill>
                <a:cs typeface="B Yagut" pitchFamily="2" charset="-78"/>
              </a:rPr>
              <a:t>الف. پايش روزانه درجه حرارت را منطبق با فرايند اجرايي استاندارد یخچال انجام دهيد.</a:t>
            </a:r>
            <a:endParaRPr lang="en-US" sz="2400" b="1" dirty="0">
              <a:solidFill>
                <a:schemeClr val="dk1"/>
              </a:solidFill>
              <a:cs typeface="B Yagut" pitchFamily="2" charset="-78"/>
            </a:endParaRPr>
          </a:p>
          <a:p>
            <a:pPr algn="justLow" rtl="1">
              <a:lnSpc>
                <a:spcPct val="150000"/>
              </a:lnSpc>
            </a:pPr>
            <a:r>
              <a:rPr lang="fa-IR" sz="2400" b="1" dirty="0">
                <a:solidFill>
                  <a:schemeClr val="dk1"/>
                </a:solidFill>
                <a:cs typeface="B Yagut" pitchFamily="2" charset="-78"/>
              </a:rPr>
              <a:t>ب. اگر درجه حرارت يخچال از حد مناسب(8 – 2 درجه سانتيگراد)</a:t>
            </a:r>
            <a:endParaRPr lang="en-US" sz="2400" b="1" dirty="0">
              <a:solidFill>
                <a:schemeClr val="dk1"/>
              </a:solidFill>
              <a:cs typeface="B Yagut" pitchFamily="2" charset="-78"/>
            </a:endParaRPr>
          </a:p>
          <a:p>
            <a:pPr marL="0" indent="0" algn="justLow" rtl="1">
              <a:lnSpc>
                <a:spcPct val="150000"/>
              </a:lnSpc>
              <a:buNone/>
            </a:pPr>
            <a:r>
              <a:rPr lang="fa-IR" sz="2400" b="1" dirty="0">
                <a:solidFill>
                  <a:schemeClr val="dk1"/>
                </a:solidFill>
                <a:cs typeface="B Yagut" pitchFamily="2" charset="-78"/>
              </a:rPr>
              <a:t> خارج شد نسبت به تنظيم درجه ترموستات اقدام نماييدوبه سطح بالاتر اطلاع دهيد. </a:t>
            </a:r>
            <a:endParaRPr lang="en-US" sz="2400" b="1" dirty="0">
              <a:solidFill>
                <a:schemeClr val="dk1"/>
              </a:solidFill>
              <a:cs typeface="B Yagut" pitchFamily="2" charset="-78"/>
            </a:endParaRPr>
          </a:p>
          <a:p>
            <a:pPr marL="0" indent="0" algn="justLow" rtl="1">
              <a:lnSpc>
                <a:spcPct val="150000"/>
              </a:lnSpc>
              <a:buNone/>
            </a:pPr>
            <a:r>
              <a:rPr lang="fa-IR" sz="2400" b="1" dirty="0">
                <a:solidFill>
                  <a:schemeClr val="dk1"/>
                </a:solidFill>
                <a:cs typeface="B Yagut" pitchFamily="2" charset="-78"/>
              </a:rPr>
              <a:t>از تنظيم مكرر ترموستات خود داري نماييد. هر زمان كه ناچار به تنظيم مجدد ترموستات شديد، در روزهاي بعدي درجه حرارت يخچال را بدقت پيگيري نماييد.</a:t>
            </a:r>
            <a:endParaRPr lang="en-US" sz="2400" b="1" dirty="0">
              <a:solidFill>
                <a:schemeClr val="dk1"/>
              </a:solidFill>
              <a:cs typeface="B Yagut" pitchFamily="2" charset="-78"/>
            </a:endParaRPr>
          </a:p>
          <a:p>
            <a:pPr marL="0" indent="0" algn="justLow" rtl="1">
              <a:lnSpc>
                <a:spcPct val="150000"/>
              </a:lnSpc>
              <a:buNone/>
            </a:pPr>
            <a:r>
              <a:rPr lang="fa-IR" sz="2400" b="1" dirty="0">
                <a:solidFill>
                  <a:schemeClr val="dk1"/>
                </a:solidFill>
                <a:cs typeface="B Yagut" pitchFamily="2" charset="-78"/>
              </a:rPr>
              <a:t>در زمانيكه قطع برق داشتيد بعد از وصل مجدد جريان برق، ترموستات را تنظيم نكنيد.</a:t>
            </a:r>
            <a:endParaRPr lang="en-US" sz="2400" b="1" dirty="0">
              <a:solidFill>
                <a:schemeClr val="dk1"/>
              </a:solidFill>
              <a:cs typeface="B Yagut" pitchFamily="2" charset="-78"/>
            </a:endParaRPr>
          </a:p>
          <a:p>
            <a:endParaRPr lang="en-US" dirty="0"/>
          </a:p>
        </p:txBody>
      </p:sp>
    </p:spTree>
    <p:extLst>
      <p:ext uri="{BB962C8B-B14F-4D97-AF65-F5344CB8AC3E}">
        <p14:creationId xmlns:p14="http://schemas.microsoft.com/office/powerpoint/2010/main" val="111879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6A64-1EBF-F458-0ADA-E11A6F90F8C0}"/>
              </a:ext>
            </a:extLst>
          </p:cNvPr>
          <p:cNvSpPr>
            <a:spLocks noGrp="1"/>
          </p:cNvSpPr>
          <p:nvPr>
            <p:ph type="ctrTitle"/>
          </p:nvPr>
        </p:nvSpPr>
        <p:spPr>
          <a:xfrm>
            <a:off x="3787250" y="-41700"/>
            <a:ext cx="8689976" cy="964243"/>
          </a:xfrm>
        </p:spPr>
        <p:txBody>
          <a:bodyPr>
            <a:normAutofit/>
          </a:bodyPr>
          <a:lstStyle/>
          <a:p>
            <a:r>
              <a:rPr lang="fa-IR" sz="3600" b="1" dirty="0">
                <a:solidFill>
                  <a:schemeClr val="accent2"/>
                </a:solidFill>
                <a:cs typeface="B Titr" panose="00000700000000000000" pitchFamily="2" charset="-78"/>
              </a:rPr>
              <a:t>استفاده معمول و نگهداري از يخچال</a:t>
            </a:r>
            <a:endParaRPr lang="en-US" sz="3600" dirty="0">
              <a:solidFill>
                <a:schemeClr val="accent2"/>
              </a:solidFill>
            </a:endParaRPr>
          </a:p>
        </p:txBody>
      </p:sp>
      <p:sp>
        <p:nvSpPr>
          <p:cNvPr id="3" name="Subtitle 2">
            <a:extLst>
              <a:ext uri="{FF2B5EF4-FFF2-40B4-BE49-F238E27FC236}">
                <a16:creationId xmlns:a16="http://schemas.microsoft.com/office/drawing/2014/main" id="{0FA0D5B3-880C-72E1-9EA2-F936E71F47A2}"/>
              </a:ext>
            </a:extLst>
          </p:cNvPr>
          <p:cNvSpPr>
            <a:spLocks noGrp="1"/>
          </p:cNvSpPr>
          <p:nvPr>
            <p:ph type="subTitle" idx="1"/>
          </p:nvPr>
        </p:nvSpPr>
        <p:spPr>
          <a:xfrm>
            <a:off x="2248250" y="922543"/>
            <a:ext cx="9048415" cy="5293453"/>
          </a:xfrm>
        </p:spPr>
        <p:txBody>
          <a:bodyPr>
            <a:normAutofit/>
          </a:bodyPr>
          <a:lstStyle/>
          <a:p>
            <a:pPr algn="justLow" rtl="1">
              <a:lnSpc>
                <a:spcPct val="250000"/>
              </a:lnSpc>
            </a:pPr>
            <a:r>
              <a:rPr lang="fa-IR" sz="1800" b="1" dirty="0">
                <a:solidFill>
                  <a:schemeClr val="dk1"/>
                </a:solidFill>
                <a:cs typeface="B Yagut" pitchFamily="2" charset="-78"/>
              </a:rPr>
              <a:t>الف. هرگز داخل يخچال يا فريزر مخصوص واكسن، مواد غذايي يا آشاميدني قرار ندهيد. استفاده شخصي از يخچال واكسن </a:t>
            </a:r>
            <a:r>
              <a:rPr lang="fa-IR" sz="1800" b="1" u="sng" dirty="0">
                <a:solidFill>
                  <a:srgbClr val="FF0000"/>
                </a:solidFill>
                <a:cs typeface="B Yagut" pitchFamily="2" charset="-78"/>
              </a:rPr>
              <a:t>كاملاً ممنوع مي باشد</a:t>
            </a:r>
            <a:r>
              <a:rPr lang="fa-IR" sz="1800" b="1" dirty="0">
                <a:solidFill>
                  <a:schemeClr val="dk1"/>
                </a:solidFill>
                <a:cs typeface="B Yagut" pitchFamily="2" charset="-78"/>
              </a:rPr>
              <a:t>.</a:t>
            </a:r>
            <a:endParaRPr lang="en-US" sz="1800" b="1" dirty="0">
              <a:solidFill>
                <a:schemeClr val="dk1"/>
              </a:solidFill>
              <a:cs typeface="B Yagut" pitchFamily="2" charset="-78"/>
            </a:endParaRPr>
          </a:p>
          <a:p>
            <a:pPr algn="justLow" rtl="1">
              <a:lnSpc>
                <a:spcPct val="250000"/>
              </a:lnSpc>
            </a:pPr>
            <a:r>
              <a:rPr lang="fa-IR" sz="1800" b="1" dirty="0">
                <a:solidFill>
                  <a:schemeClr val="dk1"/>
                </a:solidFill>
                <a:cs typeface="B Yagut" pitchFamily="2" charset="-78"/>
              </a:rPr>
              <a:t>ب. هرگز ويال واكسن هاي حساس به يخ زدگي و يا حلال ها را در مجاورت يخدان يخچال قرار ندهيد. بين جعبه هاي واكسن فاصله بگذاريد تا هوا گردش نمايد.</a:t>
            </a:r>
          </a:p>
          <a:p>
            <a:pPr algn="justLow" rtl="1">
              <a:lnSpc>
                <a:spcPct val="250000"/>
              </a:lnSpc>
            </a:pPr>
            <a:r>
              <a:rPr lang="fa-IR" sz="1800" b="1" dirty="0">
                <a:solidFill>
                  <a:schemeClr val="dk1"/>
                </a:solidFill>
                <a:cs typeface="B Yagut" pitchFamily="2" charset="-78"/>
              </a:rPr>
              <a:t>پ. از پر نمودن زيادي يخچال خودداري كنيد چون مانع خنك سازي مناسب مي شود.</a:t>
            </a:r>
            <a:endParaRPr lang="en-US" sz="1800" b="1" dirty="0">
              <a:solidFill>
                <a:schemeClr val="dk1"/>
              </a:solidFill>
              <a:cs typeface="B Yagut" pitchFamily="2" charset="-78"/>
            </a:endParaRPr>
          </a:p>
          <a:p>
            <a:endParaRPr lang="en-US" dirty="0"/>
          </a:p>
        </p:txBody>
      </p:sp>
    </p:spTree>
    <p:extLst>
      <p:ext uri="{BB962C8B-B14F-4D97-AF65-F5344CB8AC3E}">
        <p14:creationId xmlns:p14="http://schemas.microsoft.com/office/powerpoint/2010/main" val="251713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C6AE-6971-9249-1331-4886B0B7B44D}"/>
              </a:ext>
            </a:extLst>
          </p:cNvPr>
          <p:cNvSpPr>
            <a:spLocks noGrp="1"/>
          </p:cNvSpPr>
          <p:nvPr>
            <p:ph type="ctrTitle"/>
          </p:nvPr>
        </p:nvSpPr>
        <p:spPr>
          <a:xfrm>
            <a:off x="2094961" y="331367"/>
            <a:ext cx="8689976" cy="402180"/>
          </a:xfrm>
        </p:spPr>
        <p:txBody>
          <a:bodyPr>
            <a:normAutofit fontScale="90000"/>
          </a:bodyPr>
          <a:lstStyle/>
          <a:p>
            <a:endParaRPr lang="en-US" dirty="0"/>
          </a:p>
        </p:txBody>
      </p:sp>
      <p:sp>
        <p:nvSpPr>
          <p:cNvPr id="3" name="Subtitle 2">
            <a:extLst>
              <a:ext uri="{FF2B5EF4-FFF2-40B4-BE49-F238E27FC236}">
                <a16:creationId xmlns:a16="http://schemas.microsoft.com/office/drawing/2014/main" id="{CDA8AD7D-30B9-EE1F-1306-F9BDF698F2F2}"/>
              </a:ext>
            </a:extLst>
          </p:cNvPr>
          <p:cNvSpPr>
            <a:spLocks noGrp="1"/>
          </p:cNvSpPr>
          <p:nvPr>
            <p:ph type="subTitle" idx="1"/>
          </p:nvPr>
        </p:nvSpPr>
        <p:spPr>
          <a:xfrm>
            <a:off x="1275972" y="0"/>
            <a:ext cx="10150678" cy="5654177"/>
          </a:xfrm>
        </p:spPr>
        <p:txBody>
          <a:bodyPr/>
          <a:lstStyle/>
          <a:p>
            <a:endParaRPr lang="en-US" dirty="0"/>
          </a:p>
        </p:txBody>
      </p:sp>
      <p:pic>
        <p:nvPicPr>
          <p:cNvPr id="4" name="Picture 7" descr="C:\Users\admin\Desktop\Iran EVM 2014\Photos\DSC_0191.JPG">
            <a:extLst>
              <a:ext uri="{FF2B5EF4-FFF2-40B4-BE49-F238E27FC236}">
                <a16:creationId xmlns:a16="http://schemas.microsoft.com/office/drawing/2014/main" id="{F65D9B32-508A-20DA-14F7-60CA1B65D9FC}"/>
              </a:ext>
            </a:extLst>
          </p:cNvPr>
          <p:cNvPicPr>
            <a:picLocks noChangeAspect="1" noChangeArrowheads="1"/>
          </p:cNvPicPr>
          <p:nvPr/>
        </p:nvPicPr>
        <p:blipFill>
          <a:blip r:embed="rId2"/>
          <a:srcRect/>
          <a:stretch>
            <a:fillRect/>
          </a:stretch>
        </p:blipFill>
        <p:spPr bwMode="auto">
          <a:xfrm>
            <a:off x="8345182" y="176460"/>
            <a:ext cx="2952750" cy="3097213"/>
          </a:xfrm>
          <a:prstGeom prst="rect">
            <a:avLst/>
          </a:prstGeom>
          <a:noFill/>
          <a:ln w="9525">
            <a:noFill/>
            <a:miter lim="800000"/>
            <a:headEnd/>
            <a:tailEnd/>
          </a:ln>
        </p:spPr>
      </p:pic>
      <p:pic>
        <p:nvPicPr>
          <p:cNvPr id="5" name="Picture 10" descr="C:\Users\admin\Desktop\Iran EVM 2014\Photos\E6-25B (7).jpg">
            <a:extLst>
              <a:ext uri="{FF2B5EF4-FFF2-40B4-BE49-F238E27FC236}">
                <a16:creationId xmlns:a16="http://schemas.microsoft.com/office/drawing/2014/main" id="{63B0B098-FE6D-6177-55AD-0AA38D894D42}"/>
              </a:ext>
            </a:extLst>
          </p:cNvPr>
          <p:cNvPicPr>
            <a:picLocks noChangeAspect="1" noChangeArrowheads="1"/>
          </p:cNvPicPr>
          <p:nvPr/>
        </p:nvPicPr>
        <p:blipFill>
          <a:blip r:embed="rId3"/>
          <a:srcRect/>
          <a:stretch>
            <a:fillRect/>
          </a:stretch>
        </p:blipFill>
        <p:spPr bwMode="auto">
          <a:xfrm>
            <a:off x="5675851" y="176460"/>
            <a:ext cx="2447925" cy="3097213"/>
          </a:xfrm>
          <a:prstGeom prst="rect">
            <a:avLst/>
          </a:prstGeom>
          <a:noFill/>
          <a:ln w="9525">
            <a:noFill/>
            <a:miter lim="800000"/>
            <a:headEnd/>
            <a:tailEnd/>
          </a:ln>
        </p:spPr>
      </p:pic>
      <p:pic>
        <p:nvPicPr>
          <p:cNvPr id="6" name="Picture 9" descr="C:\Users\admin\Desktop\Iran EVM 2014\Photos\IMG_20141021_102331.jpg">
            <a:extLst>
              <a:ext uri="{FF2B5EF4-FFF2-40B4-BE49-F238E27FC236}">
                <a16:creationId xmlns:a16="http://schemas.microsoft.com/office/drawing/2014/main" id="{88D7DE78-CEE4-03B0-B25C-3F799367BFFE}"/>
              </a:ext>
            </a:extLst>
          </p:cNvPr>
          <p:cNvPicPr>
            <a:picLocks noChangeAspect="1" noChangeArrowheads="1"/>
          </p:cNvPicPr>
          <p:nvPr/>
        </p:nvPicPr>
        <p:blipFill>
          <a:blip r:embed="rId4"/>
          <a:srcRect/>
          <a:stretch>
            <a:fillRect/>
          </a:stretch>
        </p:blipFill>
        <p:spPr bwMode="auto">
          <a:xfrm>
            <a:off x="2508046" y="176460"/>
            <a:ext cx="2881313" cy="3097213"/>
          </a:xfrm>
          <a:prstGeom prst="rect">
            <a:avLst/>
          </a:prstGeom>
          <a:noFill/>
          <a:ln w="9525">
            <a:noFill/>
            <a:miter lim="800000"/>
            <a:headEnd/>
            <a:tailEnd/>
          </a:ln>
        </p:spPr>
      </p:pic>
      <p:pic>
        <p:nvPicPr>
          <p:cNvPr id="7" name="Picture 8" descr="C:\Users\admin\Desktop\Iran EVM 2014\Photos\DSC_0221.JPG">
            <a:extLst>
              <a:ext uri="{FF2B5EF4-FFF2-40B4-BE49-F238E27FC236}">
                <a16:creationId xmlns:a16="http://schemas.microsoft.com/office/drawing/2014/main" id="{B191C303-A6BF-404C-8D0E-D47D5A24D687}"/>
              </a:ext>
            </a:extLst>
          </p:cNvPr>
          <p:cNvPicPr>
            <a:picLocks noChangeAspect="1" noChangeArrowheads="1"/>
          </p:cNvPicPr>
          <p:nvPr/>
        </p:nvPicPr>
        <p:blipFill>
          <a:blip r:embed="rId5"/>
          <a:srcRect/>
          <a:stretch>
            <a:fillRect/>
          </a:stretch>
        </p:blipFill>
        <p:spPr bwMode="auto">
          <a:xfrm>
            <a:off x="8273744" y="3428580"/>
            <a:ext cx="3095625" cy="3097213"/>
          </a:xfrm>
          <a:prstGeom prst="rect">
            <a:avLst/>
          </a:prstGeom>
          <a:noFill/>
          <a:ln w="9525">
            <a:noFill/>
            <a:miter lim="800000"/>
            <a:headEnd/>
            <a:tailEnd/>
          </a:ln>
        </p:spPr>
      </p:pic>
      <p:pic>
        <p:nvPicPr>
          <p:cNvPr id="8" name="Picture 12" descr="C:\Users\admin\Desktop\Iran EVM 2014\Photos\20141019_094826.jpg">
            <a:extLst>
              <a:ext uri="{FF2B5EF4-FFF2-40B4-BE49-F238E27FC236}">
                <a16:creationId xmlns:a16="http://schemas.microsoft.com/office/drawing/2014/main" id="{35974445-1BE8-D66F-278D-A8BD05B314FC}"/>
              </a:ext>
            </a:extLst>
          </p:cNvPr>
          <p:cNvPicPr>
            <a:picLocks noChangeAspect="1" noChangeArrowheads="1"/>
          </p:cNvPicPr>
          <p:nvPr/>
        </p:nvPicPr>
        <p:blipFill>
          <a:blip r:embed="rId6"/>
          <a:srcRect/>
          <a:stretch>
            <a:fillRect/>
          </a:stretch>
        </p:blipFill>
        <p:spPr bwMode="auto">
          <a:xfrm>
            <a:off x="5516461" y="3428580"/>
            <a:ext cx="2447925" cy="3357563"/>
          </a:xfrm>
          <a:prstGeom prst="rect">
            <a:avLst/>
          </a:prstGeom>
          <a:noFill/>
          <a:ln w="9525">
            <a:noFill/>
            <a:miter lim="800000"/>
            <a:headEnd/>
            <a:tailEnd/>
          </a:ln>
        </p:spPr>
      </p:pic>
      <p:pic>
        <p:nvPicPr>
          <p:cNvPr id="9" name="Picture 11" descr="C:\Users\admin\Desktop\Iran EVM 2014\Photos\20141018_093927.jpg">
            <a:extLst>
              <a:ext uri="{FF2B5EF4-FFF2-40B4-BE49-F238E27FC236}">
                <a16:creationId xmlns:a16="http://schemas.microsoft.com/office/drawing/2014/main" id="{5B614042-D63C-BBCA-2A12-E0F2BD3D185E}"/>
              </a:ext>
            </a:extLst>
          </p:cNvPr>
          <p:cNvPicPr>
            <a:picLocks noChangeAspect="1" noChangeArrowheads="1"/>
          </p:cNvPicPr>
          <p:nvPr/>
        </p:nvPicPr>
        <p:blipFill>
          <a:blip r:embed="rId7"/>
          <a:srcRect l="11032" b="6737"/>
          <a:stretch>
            <a:fillRect/>
          </a:stretch>
        </p:blipFill>
        <p:spPr bwMode="auto">
          <a:xfrm>
            <a:off x="2232128" y="3428580"/>
            <a:ext cx="2974975" cy="3313113"/>
          </a:xfrm>
          <a:prstGeom prst="rect">
            <a:avLst/>
          </a:prstGeom>
          <a:noFill/>
          <a:ln w="9525">
            <a:noFill/>
            <a:miter lim="800000"/>
            <a:headEnd/>
            <a:tailEnd/>
          </a:ln>
        </p:spPr>
      </p:pic>
    </p:spTree>
    <p:extLst>
      <p:ext uri="{BB962C8B-B14F-4D97-AF65-F5344CB8AC3E}">
        <p14:creationId xmlns:p14="http://schemas.microsoft.com/office/powerpoint/2010/main" val="111306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1002-73E5-418E-CED3-BC5BF0119D4E}"/>
              </a:ext>
            </a:extLst>
          </p:cNvPr>
          <p:cNvSpPr>
            <a:spLocks noGrp="1"/>
          </p:cNvSpPr>
          <p:nvPr>
            <p:ph type="ctrTitle"/>
          </p:nvPr>
        </p:nvSpPr>
        <p:spPr>
          <a:xfrm>
            <a:off x="3193919" y="75746"/>
            <a:ext cx="8689976" cy="830019"/>
          </a:xfrm>
        </p:spPr>
        <p:txBody>
          <a:bodyPr>
            <a:normAutofit/>
          </a:bodyPr>
          <a:lstStyle/>
          <a:p>
            <a:r>
              <a:rPr lang="fa-IR" sz="4000" b="1" dirty="0">
                <a:solidFill>
                  <a:schemeClr val="accent2"/>
                </a:solidFill>
                <a:cs typeface="B Titr" panose="00000700000000000000" pitchFamily="2" charset="-78"/>
              </a:rPr>
              <a:t>مديريت واكسن ها و حلال هاي تاريخ گذشته</a:t>
            </a:r>
            <a:endParaRPr lang="en-US" sz="4000" dirty="0">
              <a:solidFill>
                <a:schemeClr val="accent2"/>
              </a:solidFill>
            </a:endParaRPr>
          </a:p>
        </p:txBody>
      </p:sp>
      <p:sp>
        <p:nvSpPr>
          <p:cNvPr id="3" name="Subtitle 2">
            <a:extLst>
              <a:ext uri="{FF2B5EF4-FFF2-40B4-BE49-F238E27FC236}">
                <a16:creationId xmlns:a16="http://schemas.microsoft.com/office/drawing/2014/main" id="{CCA21EF6-13F8-CDFF-82BC-3E808BF9F52C}"/>
              </a:ext>
            </a:extLst>
          </p:cNvPr>
          <p:cNvSpPr>
            <a:spLocks noGrp="1"/>
          </p:cNvSpPr>
          <p:nvPr>
            <p:ph type="subTitle" idx="1"/>
          </p:nvPr>
        </p:nvSpPr>
        <p:spPr>
          <a:xfrm>
            <a:off x="1484851" y="1199626"/>
            <a:ext cx="10133901" cy="5251508"/>
          </a:xfrm>
        </p:spPr>
        <p:txBody>
          <a:bodyPr/>
          <a:lstStyle/>
          <a:p>
            <a:r>
              <a:rPr lang="fa-IR" sz="2000" b="1" dirty="0">
                <a:solidFill>
                  <a:schemeClr val="dk1"/>
                </a:solidFill>
                <a:cs typeface="B Yagut" pitchFamily="2" charset="-78"/>
              </a:rPr>
              <a:t>واكسن هاي جامد ( ليوفليزه ) وحلال هاي مربوط به آنها ممكن است تاريخ هاي انقضاء متفاوتي داشته  باشند. بنابراين ممكن است كه واكسني زودتر از حلال خودش به تاريخ انقضاء برسد. همچنين ممكن است حلالي نيز قبل از واكسن مربوط به خود به تاريخ انقضاء برسد. در اين حالت بايستي هماهنگی جهت مقدار موجودی حلال وواکسن با سطح بالاتر انجام  شود.</a:t>
            </a:r>
          </a:p>
          <a:p>
            <a:r>
              <a:rPr lang="fa-IR" sz="2000" b="1" dirty="0">
                <a:solidFill>
                  <a:schemeClr val="dk1"/>
                </a:solidFill>
                <a:cs typeface="B Yagut" pitchFamily="2" charset="-78"/>
              </a:rPr>
              <a:t> </a:t>
            </a:r>
          </a:p>
          <a:p>
            <a:r>
              <a:rPr lang="fa-IR" sz="2000" b="1" dirty="0">
                <a:solidFill>
                  <a:schemeClr val="dk1"/>
                </a:solidFill>
                <a:cs typeface="B Yagut" pitchFamily="2" charset="-78"/>
              </a:rPr>
              <a:t>واكسن هاي تاریخ گذشته و همچنين واكسن هاي باز سازي شده پس از 6 ساعت  و واكسن هايي  كه شاخص ویال  آنها به مراحل 3 و4 رسيده است را در جعبه اي كه ويال هاي شكسته و صدمه ديده را در آن گذاشته ايد به وضوح مشخص است قراردهید و روي آن بنويسيد : " </a:t>
            </a:r>
            <a:r>
              <a:rPr lang="fa-IR" sz="2400" b="1" dirty="0">
                <a:solidFill>
                  <a:srgbClr val="FF0000"/>
                </a:solidFill>
                <a:cs typeface="B Yagut" pitchFamily="2" charset="-78"/>
              </a:rPr>
              <a:t>واكسن هاصدمه ديده – غير قابل استفاده  </a:t>
            </a:r>
            <a:r>
              <a:rPr lang="fa-IR" sz="2000" b="1" dirty="0">
                <a:solidFill>
                  <a:schemeClr val="dk1"/>
                </a:solidFill>
                <a:cs typeface="B Yagut" pitchFamily="2" charset="-78"/>
              </a:rPr>
              <a:t>" وجعبه را در محلي مطمئن نگهداري كنيد تا تحویل مسئول زنجیره سرمای شهرستان گردد.</a:t>
            </a:r>
            <a:endParaRPr lang="en-US" sz="2000" b="1" dirty="0">
              <a:solidFill>
                <a:schemeClr val="dk1"/>
              </a:solidFill>
              <a:cs typeface="B Yagut" pitchFamily="2" charset="-78"/>
            </a:endParaRPr>
          </a:p>
          <a:p>
            <a:endParaRPr lang="en-US" sz="2000" b="1" dirty="0">
              <a:solidFill>
                <a:schemeClr val="dk1"/>
              </a:solidFill>
              <a:cs typeface="B Yagut" pitchFamily="2" charset="-78"/>
            </a:endParaRPr>
          </a:p>
          <a:p>
            <a:endParaRPr lang="en-US" sz="2400" b="1" dirty="0">
              <a:solidFill>
                <a:schemeClr val="dk1"/>
              </a:solidFill>
              <a:cs typeface="B Yagut" pitchFamily="2" charset="-78"/>
            </a:endParaRPr>
          </a:p>
          <a:p>
            <a:endParaRPr lang="en-US" dirty="0"/>
          </a:p>
        </p:txBody>
      </p:sp>
    </p:spTree>
    <p:extLst>
      <p:ext uri="{BB962C8B-B14F-4D97-AF65-F5344CB8AC3E}">
        <p14:creationId xmlns:p14="http://schemas.microsoft.com/office/powerpoint/2010/main" val="165981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9269-4045-3D0E-625D-0DCE9B36212B}"/>
              </a:ext>
            </a:extLst>
          </p:cNvPr>
          <p:cNvSpPr>
            <a:spLocks noGrp="1"/>
          </p:cNvSpPr>
          <p:nvPr>
            <p:ph type="ctrTitle"/>
          </p:nvPr>
        </p:nvSpPr>
        <p:spPr>
          <a:xfrm>
            <a:off x="4659705" y="0"/>
            <a:ext cx="8689976" cy="880353"/>
          </a:xfrm>
        </p:spPr>
        <p:txBody>
          <a:bodyPr/>
          <a:lstStyle/>
          <a:p>
            <a:r>
              <a:rPr lang="fa-IR" b="1" dirty="0">
                <a:solidFill>
                  <a:schemeClr val="accent2"/>
                </a:solidFill>
              </a:rPr>
              <a:t>مدیریت واکسیناسیون:</a:t>
            </a:r>
            <a:endParaRPr lang="en-US" b="1" dirty="0">
              <a:solidFill>
                <a:schemeClr val="accent2"/>
              </a:solidFill>
            </a:endParaRPr>
          </a:p>
        </p:txBody>
      </p:sp>
      <p:sp>
        <p:nvSpPr>
          <p:cNvPr id="3" name="Subtitle 2">
            <a:extLst>
              <a:ext uri="{FF2B5EF4-FFF2-40B4-BE49-F238E27FC236}">
                <a16:creationId xmlns:a16="http://schemas.microsoft.com/office/drawing/2014/main" id="{845B66D9-A08B-B666-692D-6B1055BCB6A5}"/>
              </a:ext>
            </a:extLst>
          </p:cNvPr>
          <p:cNvSpPr>
            <a:spLocks noGrp="1"/>
          </p:cNvSpPr>
          <p:nvPr>
            <p:ph type="subTitle" idx="1"/>
          </p:nvPr>
        </p:nvSpPr>
        <p:spPr>
          <a:xfrm>
            <a:off x="2162086" y="1158699"/>
            <a:ext cx="9013840" cy="5293375"/>
          </a:xfrm>
        </p:spPr>
        <p:txBody>
          <a:bodyPr>
            <a:normAutofit fontScale="92500" lnSpcReduction="20000"/>
          </a:bodyPr>
          <a:lstStyle/>
          <a:p>
            <a:pPr algn="just" rtl="1">
              <a:buNone/>
            </a:pPr>
            <a:r>
              <a:rPr lang="fa-IR" sz="3200" dirty="0">
                <a:solidFill>
                  <a:schemeClr val="tx1"/>
                </a:solidFill>
                <a:cs typeface="B Koodak" pitchFamily="2" charset="-78"/>
              </a:rPr>
              <a:t>جداول نصب شده بر روی یخچال : </a:t>
            </a:r>
          </a:p>
          <a:p>
            <a:pPr marL="514350" indent="-514350" algn="just" rtl="1">
              <a:buNone/>
            </a:pPr>
            <a:r>
              <a:rPr lang="fa-IR" sz="2400" dirty="0">
                <a:solidFill>
                  <a:schemeClr val="tx1"/>
                </a:solidFill>
                <a:cs typeface="B Koodak" pitchFamily="2" charset="-78"/>
              </a:rPr>
              <a:t>1. جدول تبدیل ماههای میلادی به شمسی </a:t>
            </a:r>
          </a:p>
          <a:p>
            <a:pPr marL="514350" indent="-514350" algn="just" rtl="1">
              <a:buNone/>
            </a:pPr>
            <a:r>
              <a:rPr lang="fa-IR" sz="2400" dirty="0">
                <a:solidFill>
                  <a:schemeClr val="tx1"/>
                </a:solidFill>
                <a:cs typeface="B Koodak" pitchFamily="2" charset="-78"/>
              </a:rPr>
              <a:t>2. نمودار ثبت دمای یخچال</a:t>
            </a:r>
          </a:p>
          <a:p>
            <a:pPr marL="514350" indent="-514350" algn="just" rtl="1">
              <a:buNone/>
            </a:pPr>
            <a:r>
              <a:rPr lang="fa-IR" sz="2400" dirty="0">
                <a:solidFill>
                  <a:schemeClr val="tx1"/>
                </a:solidFill>
                <a:cs typeface="B Koodak" pitchFamily="2" charset="-78"/>
              </a:rPr>
              <a:t>3.فرم پایش توسط بازدیدکنندگان</a:t>
            </a:r>
          </a:p>
          <a:p>
            <a:pPr marL="514350" indent="-514350" algn="just" rtl="1">
              <a:buNone/>
            </a:pPr>
            <a:r>
              <a:rPr lang="fa-IR" sz="2400" dirty="0">
                <a:solidFill>
                  <a:schemeClr val="tx1"/>
                </a:solidFill>
                <a:cs typeface="B Koodak" pitchFamily="2" charset="-78"/>
              </a:rPr>
              <a:t>نیاز به ثابت بودن دمای یخچال حاوی واکسنهااز اصول مهم نگهداری آنها می باشد.(سیرپایدار) </a:t>
            </a:r>
          </a:p>
          <a:p>
            <a:pPr marL="514350" indent="-514350" algn="just" rtl="1">
              <a:buNone/>
            </a:pPr>
            <a:r>
              <a:rPr lang="fa-IR" sz="2400" dirty="0">
                <a:solidFill>
                  <a:schemeClr val="tx1"/>
                </a:solidFill>
                <a:cs typeface="B Koodak" pitchFamily="2" charset="-78"/>
              </a:rPr>
              <a:t>نمودارثبت دمای یخچال  برای هر ماه جداگانه تنظیم و بایگانی می شود. </a:t>
            </a:r>
          </a:p>
          <a:p>
            <a:pPr marL="514350" indent="-514350" algn="just" rtl="1">
              <a:buNone/>
            </a:pPr>
            <a:r>
              <a:rPr lang="fa-IR" sz="2400" dirty="0">
                <a:solidFill>
                  <a:schemeClr val="tx1"/>
                </a:solidFill>
                <a:cs typeface="B Koodak" pitchFamily="2" charset="-78"/>
              </a:rPr>
              <a:t>یکی از وظایف کارشناس در هر بازدید کنترل دمای یخچال و بررسی نمودار ، ثبت دما می باشد .</a:t>
            </a:r>
          </a:p>
          <a:p>
            <a:pPr marL="514350" indent="-514350" algn="just" rtl="1">
              <a:buNone/>
            </a:pPr>
            <a:r>
              <a:rPr lang="fa-IR" sz="2600" b="1" dirty="0">
                <a:solidFill>
                  <a:srgbClr val="FF0000"/>
                </a:solidFill>
                <a:cs typeface="B Koodak" pitchFamily="2" charset="-78"/>
              </a:rPr>
              <a:t>پرت یا دورریز واکسن ها:</a:t>
            </a:r>
          </a:p>
          <a:p>
            <a:pPr marL="514350" indent="-514350" algn="r" rtl="1"/>
            <a:r>
              <a:rPr lang="fa-IR" sz="2400" b="1" dirty="0">
                <a:solidFill>
                  <a:schemeClr val="tx1"/>
                </a:solidFill>
                <a:cs typeface="B Koodak" pitchFamily="2" charset="-78"/>
              </a:rPr>
              <a:t>تعداد دزهای از یک واکسن می باشد که به دلایلی مانند خرابی یخچال ، قطع برق ، شکستن ویال حاوی واکسن و یا هوا گیری سرنگ حاوی واکسن در بیرون از ویال دور ریخته می شود . و بعبارت دیگر تعداد دزهائی که استفاده مفید نمی گردد ، دور ریز می گویند .</a:t>
            </a:r>
          </a:p>
          <a:p>
            <a:pPr marL="514350" indent="-514350" algn="just" rtl="1">
              <a:buNone/>
            </a:pPr>
            <a:endParaRPr lang="fa-IR" sz="2400" dirty="0">
              <a:solidFill>
                <a:schemeClr val="tx1"/>
              </a:solidFill>
              <a:cs typeface="B Koodak" pitchFamily="2" charset="-78"/>
            </a:endParaRPr>
          </a:p>
          <a:p>
            <a:pPr marL="514350" indent="-514350" algn="just" rtl="1">
              <a:buNone/>
            </a:pPr>
            <a:endParaRPr lang="en-US" dirty="0">
              <a:solidFill>
                <a:schemeClr val="tx1"/>
              </a:solidFill>
            </a:endParaRPr>
          </a:p>
        </p:txBody>
      </p:sp>
    </p:spTree>
    <p:extLst>
      <p:ext uri="{BB962C8B-B14F-4D97-AF65-F5344CB8AC3E}">
        <p14:creationId xmlns:p14="http://schemas.microsoft.com/office/powerpoint/2010/main" val="338028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FDF8-C91F-4A24-8823-4A97C9091FA6}"/>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6731E7CB-9E2A-42C2-815D-B5CC28936C3F}"/>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68106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85CF-7BFE-4405-BDAC-77F4FC96CF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FBE1778-CDC7-4B8F-B240-F6DBEA2C84C3}"/>
              </a:ext>
            </a:extLst>
          </p:cNvPr>
          <p:cNvPicPr>
            <a:picLocks noGrp="1" noChangeAspect="1"/>
          </p:cNvPicPr>
          <p:nvPr>
            <p:ph sz="quarter" idx="13"/>
          </p:nvPr>
        </p:nvPicPr>
        <p:blipFill>
          <a:blip r:embed="rId2"/>
          <a:stretch>
            <a:fillRect/>
          </a:stretch>
        </p:blipFill>
        <p:spPr>
          <a:xfrm>
            <a:off x="2348917" y="2366963"/>
            <a:ext cx="7885652" cy="4050615"/>
          </a:xfrm>
          <a:prstGeom prst="rect">
            <a:avLst/>
          </a:prstGeom>
        </p:spPr>
      </p:pic>
    </p:spTree>
    <p:extLst>
      <p:ext uri="{BB962C8B-B14F-4D97-AF65-F5344CB8AC3E}">
        <p14:creationId xmlns:p14="http://schemas.microsoft.com/office/powerpoint/2010/main" val="275429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08E0-C95C-41A1-96D2-0856664292E5}"/>
              </a:ext>
            </a:extLst>
          </p:cNvPr>
          <p:cNvSpPr>
            <a:spLocks noGrp="1"/>
          </p:cNvSpPr>
          <p:nvPr>
            <p:ph type="title"/>
          </p:nvPr>
        </p:nvSpPr>
        <p:spPr>
          <a:xfrm>
            <a:off x="913149" y="6121"/>
            <a:ext cx="10364451" cy="1596177"/>
          </a:xfrm>
        </p:spPr>
        <p:txBody>
          <a:bodyPr/>
          <a:lstStyle/>
          <a:p>
            <a:endParaRPr lang="en-US" dirty="0"/>
          </a:p>
        </p:txBody>
      </p:sp>
      <p:sp>
        <p:nvSpPr>
          <p:cNvPr id="3" name="Content Placeholder 2">
            <a:extLst>
              <a:ext uri="{FF2B5EF4-FFF2-40B4-BE49-F238E27FC236}">
                <a16:creationId xmlns:a16="http://schemas.microsoft.com/office/drawing/2014/main" id="{18FFEA93-8A52-4AF3-A055-7388991CC5FD}"/>
              </a:ext>
            </a:extLst>
          </p:cNvPr>
          <p:cNvSpPr>
            <a:spLocks noGrp="1"/>
          </p:cNvSpPr>
          <p:nvPr>
            <p:ph sz="quarter" idx="13"/>
          </p:nvPr>
        </p:nvSpPr>
        <p:spPr/>
        <p:txBody>
          <a:bodyPr/>
          <a:lstStyle/>
          <a:p>
            <a:pPr marL="342900" marR="0" lvl="0" indent="-342900" algn="just" defTabSz="914400" rtl="1" eaLnBrk="1" fontAlgn="auto" latinLnBrk="0" hangingPunct="1">
              <a:lnSpc>
                <a:spcPct val="200000"/>
              </a:lnSpc>
              <a:spcBef>
                <a:spcPct val="20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uLnTx/>
                <a:uFillTx/>
                <a:latin typeface="Calibri"/>
                <a:ea typeface="+mn-ea"/>
                <a:cs typeface="B Yagut" pitchFamily="2" charset="-78"/>
              </a:rPr>
              <a:t>دستگاه های پایش دما (دستگاه های الکترونیکی 30 روزه ثبت دمای یخچال، دماسنج ها و شاخص های انجماد مانند فریزتگ) را روی واکسن ها و در محلی که براحتی قابل خواندن باشد قرار دهید.</a:t>
            </a:r>
            <a:endParaRPr kumimoji="0" lang="en-US" sz="2400" b="1" i="0" u="none" strike="noStrike" kern="1200" cap="none" spc="0" normalizeH="0" baseline="0" noProof="0" dirty="0">
              <a:ln>
                <a:noFill/>
              </a:ln>
              <a:solidFill>
                <a:prstClr val="black"/>
              </a:solidFill>
              <a:effectLst/>
              <a:uLnTx/>
              <a:uFillTx/>
              <a:latin typeface="Calibri"/>
              <a:ea typeface="+mn-ea"/>
              <a:cs typeface="B Yagut" pitchFamily="2" charset="-78"/>
            </a:endParaRPr>
          </a:p>
          <a:p>
            <a:endParaRPr lang="en-US" dirty="0"/>
          </a:p>
        </p:txBody>
      </p:sp>
      <p:pic>
        <p:nvPicPr>
          <p:cNvPr id="5" name="Picture 4">
            <a:extLst>
              <a:ext uri="{FF2B5EF4-FFF2-40B4-BE49-F238E27FC236}">
                <a16:creationId xmlns:a16="http://schemas.microsoft.com/office/drawing/2014/main" id="{4C20414E-9B17-4464-8C1A-AE0ADF2F2B57}"/>
              </a:ext>
            </a:extLst>
          </p:cNvPr>
          <p:cNvPicPr>
            <a:picLocks noChangeAspect="1"/>
          </p:cNvPicPr>
          <p:nvPr/>
        </p:nvPicPr>
        <p:blipFill>
          <a:blip r:embed="rId2"/>
          <a:stretch>
            <a:fillRect/>
          </a:stretch>
        </p:blipFill>
        <p:spPr>
          <a:xfrm>
            <a:off x="4132487" y="982713"/>
            <a:ext cx="4816257" cy="664522"/>
          </a:xfrm>
          <a:prstGeom prst="rect">
            <a:avLst/>
          </a:prstGeom>
        </p:spPr>
      </p:pic>
    </p:spTree>
    <p:extLst>
      <p:ext uri="{BB962C8B-B14F-4D97-AF65-F5344CB8AC3E}">
        <p14:creationId xmlns:p14="http://schemas.microsoft.com/office/powerpoint/2010/main" val="157504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D947-1CCD-0D07-33B8-304EA13093EF}"/>
              </a:ext>
            </a:extLst>
          </p:cNvPr>
          <p:cNvSpPr>
            <a:spLocks noGrp="1"/>
          </p:cNvSpPr>
          <p:nvPr>
            <p:ph type="ctrTitle"/>
          </p:nvPr>
        </p:nvSpPr>
        <p:spPr>
          <a:xfrm>
            <a:off x="5995058" y="32860"/>
            <a:ext cx="8689976" cy="746129"/>
          </a:xfrm>
        </p:spPr>
        <p:txBody>
          <a:bodyPr>
            <a:normAutofit/>
          </a:bodyPr>
          <a:lstStyle/>
          <a:p>
            <a:r>
              <a:rPr lang="fa-IR" sz="4400" b="1" kern="10" dirty="0">
                <a:ln w="9525">
                  <a:solidFill>
                    <a:prstClr val="white"/>
                  </a:solidFill>
                  <a:round/>
                  <a:headEnd/>
                  <a:tailEnd/>
                </a:ln>
                <a:solidFill>
                  <a:schemeClr val="accent3"/>
                </a:solidFill>
                <a:latin typeface="Arial"/>
                <a:ea typeface="+mn-ea"/>
              </a:rPr>
              <a:t>تعريف :</a:t>
            </a:r>
            <a:endParaRPr lang="en-US" sz="4400" b="1" dirty="0">
              <a:solidFill>
                <a:schemeClr val="accent3"/>
              </a:solidFill>
            </a:endParaRPr>
          </a:p>
        </p:txBody>
      </p:sp>
      <p:sp>
        <p:nvSpPr>
          <p:cNvPr id="3" name="Subtitle 2">
            <a:extLst>
              <a:ext uri="{FF2B5EF4-FFF2-40B4-BE49-F238E27FC236}">
                <a16:creationId xmlns:a16="http://schemas.microsoft.com/office/drawing/2014/main" id="{A65AFB7A-5D85-DC07-D3BC-C79819DA80B9}"/>
              </a:ext>
            </a:extLst>
          </p:cNvPr>
          <p:cNvSpPr>
            <a:spLocks noGrp="1"/>
          </p:cNvSpPr>
          <p:nvPr>
            <p:ph type="subTitle" idx="1"/>
          </p:nvPr>
        </p:nvSpPr>
        <p:spPr>
          <a:xfrm>
            <a:off x="633708" y="899951"/>
            <a:ext cx="11193671" cy="5317739"/>
          </a:xfrm>
        </p:spPr>
        <p:txBody>
          <a:bodyPr>
            <a:normAutofit fontScale="92500" lnSpcReduction="20000"/>
          </a:bodyPr>
          <a:lstStyle/>
          <a:p>
            <a:pPr marL="0" indent="0" algn="r" rtl="1" eaLnBrk="1" hangingPunct="1">
              <a:spcBef>
                <a:spcPct val="0"/>
              </a:spcBef>
              <a:buClrTx/>
              <a:buSzTx/>
              <a:buFont typeface="Symbol" pitchFamily="18" charset="2"/>
              <a:buNone/>
              <a:defRPr/>
            </a:pPr>
            <a:r>
              <a:rPr lang="fa-IR" sz="2000" dirty="0">
                <a:solidFill>
                  <a:schemeClr val="tx1"/>
                </a:solidFill>
                <a:latin typeface="Arial" charset="0"/>
              </a:rPr>
              <a:t>واكسن ها نسبت به حرارت و يخ زدگي و نور حساس هستند.</a:t>
            </a:r>
          </a:p>
          <a:p>
            <a:pPr marL="0" indent="0" algn="r" rtl="1" eaLnBrk="1" hangingPunct="1">
              <a:spcBef>
                <a:spcPct val="0"/>
              </a:spcBef>
              <a:buClrTx/>
              <a:buSzTx/>
              <a:buFont typeface="Symbol" pitchFamily="18" charset="2"/>
              <a:buNone/>
              <a:defRPr/>
            </a:pPr>
            <a:r>
              <a:rPr lang="fa-IR" sz="2000" dirty="0">
                <a:solidFill>
                  <a:schemeClr val="tx1"/>
                </a:solidFill>
                <a:latin typeface="Arial" charset="0"/>
              </a:rPr>
              <a:t>بنابراين ضروري است در دماي مناسب و دور از نورمستقيم </a:t>
            </a:r>
          </a:p>
          <a:p>
            <a:pPr marL="0" indent="0" algn="r" rtl="1" eaLnBrk="1" hangingPunct="1">
              <a:spcBef>
                <a:spcPct val="0"/>
              </a:spcBef>
              <a:buClrTx/>
              <a:buSzTx/>
              <a:buFont typeface="Symbol" pitchFamily="18" charset="2"/>
              <a:buNone/>
              <a:defRPr/>
            </a:pPr>
            <a:r>
              <a:rPr lang="fa-IR" sz="2000" dirty="0">
                <a:solidFill>
                  <a:schemeClr val="tx1"/>
                </a:solidFill>
                <a:latin typeface="Arial" charset="0"/>
              </a:rPr>
              <a:t>نگهداري شوند.به مجموعه تجهيزات و امكاناتي كه موجب ميشود سلامت واكسن از زمان ومحل توليد تا زمان ومحل مصرف حفظ  شود و يا  به عبارت ديگر به نظامي مركب ازافراد و تجهيزات و دستورا لعملها كه اطمينان ميدهد واكسن مؤثر به مصرف كننده برسد زنجيره سرما گفته ميشود .</a:t>
            </a:r>
          </a:p>
          <a:p>
            <a:pPr marL="0" indent="0" algn="r" rtl="1" eaLnBrk="1" hangingPunct="1">
              <a:spcBef>
                <a:spcPct val="0"/>
              </a:spcBef>
              <a:buClrTx/>
              <a:buSzTx/>
              <a:buFont typeface="Symbol" pitchFamily="18" charset="2"/>
              <a:buNone/>
              <a:defRPr/>
            </a:pPr>
            <a:r>
              <a:rPr lang="fa-IR" sz="2600" b="1" dirty="0">
                <a:solidFill>
                  <a:schemeClr val="accent1"/>
                </a:solidFill>
                <a:latin typeface="Arial" charset="0"/>
              </a:rPr>
              <a:t>نیروی انسانی :</a:t>
            </a:r>
          </a:p>
          <a:p>
            <a:pPr marL="0" indent="0" algn="r" rtl="1" eaLnBrk="1" hangingPunct="1">
              <a:spcBef>
                <a:spcPct val="0"/>
              </a:spcBef>
              <a:buClrTx/>
              <a:buSzTx/>
              <a:buFont typeface="Symbol" pitchFamily="18" charset="2"/>
              <a:buNone/>
              <a:defRPr/>
            </a:pPr>
            <a:r>
              <a:rPr lang="fa-IR" sz="2400" dirty="0">
                <a:solidFill>
                  <a:prstClr val="black"/>
                </a:solidFill>
                <a:latin typeface="Arial" charset="0"/>
              </a:rPr>
              <a:t>الف : آگاه باشد (دستورالعمل – شرايط نگهداري واكسن – شماره سريال وتاريخ انقضاء- شاخص ویال واکسن </a:t>
            </a:r>
            <a:r>
              <a:rPr lang="en-US" sz="2400" dirty="0">
                <a:solidFill>
                  <a:prstClr val="black"/>
                </a:solidFill>
                <a:latin typeface="Arial" charset="0"/>
                <a:cs typeface="Arial" charset="0"/>
              </a:rPr>
              <a:t> (VVM</a:t>
            </a:r>
            <a:endParaRPr lang="fa-IR" sz="2400" dirty="0">
              <a:solidFill>
                <a:prstClr val="black"/>
              </a:solidFill>
              <a:latin typeface="Arial" charset="0"/>
            </a:endParaRPr>
          </a:p>
          <a:p>
            <a:pPr marL="0" indent="0" algn="r" rtl="1" eaLnBrk="1" hangingPunct="1">
              <a:spcBef>
                <a:spcPct val="0"/>
              </a:spcBef>
              <a:buClrTx/>
              <a:buSzTx/>
              <a:buFont typeface="Symbol" pitchFamily="18" charset="2"/>
              <a:buNone/>
              <a:defRPr/>
            </a:pPr>
            <a:r>
              <a:rPr lang="fa-IR" sz="2400" dirty="0">
                <a:solidFill>
                  <a:prstClr val="black"/>
                </a:solidFill>
                <a:latin typeface="Arial" charset="0"/>
              </a:rPr>
              <a:t>ب : به آگاهي خود عمل نمايد.</a:t>
            </a:r>
          </a:p>
          <a:p>
            <a:pPr marL="0" indent="0" algn="r" rtl="1" eaLnBrk="1" hangingPunct="1">
              <a:spcBef>
                <a:spcPct val="0"/>
              </a:spcBef>
              <a:buClrTx/>
              <a:buSzTx/>
              <a:buFont typeface="Symbol" pitchFamily="18" charset="2"/>
              <a:buNone/>
              <a:defRPr/>
            </a:pPr>
            <a:r>
              <a:rPr lang="fa-IR" sz="2400" b="1" dirty="0">
                <a:solidFill>
                  <a:srgbClr val="FF0000"/>
                </a:solidFill>
                <a:latin typeface="Arial" charset="0"/>
              </a:rPr>
              <a:t>ابزارهاي نظارتي زنجيره سرما:</a:t>
            </a:r>
          </a:p>
          <a:p>
            <a:pPr marL="0" indent="0" algn="r" rtl="1" eaLnBrk="1" hangingPunct="1">
              <a:spcBef>
                <a:spcPct val="0"/>
              </a:spcBef>
              <a:buClrTx/>
              <a:buSzTx/>
              <a:buFont typeface="Symbol" pitchFamily="18" charset="2"/>
              <a:buNone/>
              <a:defRPr/>
            </a:pPr>
            <a:r>
              <a:rPr lang="en-US" b="1" dirty="0">
                <a:solidFill>
                  <a:schemeClr val="tx1"/>
                </a:solidFill>
                <a:latin typeface="Arial" charset="0"/>
              </a:rPr>
              <a:t>V .V .M     ( </a:t>
            </a:r>
            <a:r>
              <a:rPr lang="fa-IR" b="1" dirty="0">
                <a:solidFill>
                  <a:schemeClr val="tx1"/>
                </a:solidFill>
                <a:latin typeface="Arial" charset="0"/>
              </a:rPr>
              <a:t>شاخص ويال واكسن )</a:t>
            </a:r>
          </a:p>
          <a:p>
            <a:pPr marL="0" indent="0" algn="r" rtl="1" eaLnBrk="1" hangingPunct="1">
              <a:spcBef>
                <a:spcPct val="0"/>
              </a:spcBef>
              <a:buClrTx/>
              <a:buSzTx/>
              <a:buFont typeface="Symbol" pitchFamily="18" charset="2"/>
              <a:buNone/>
              <a:defRPr/>
            </a:pPr>
            <a:r>
              <a:rPr lang="fa-IR" b="1" dirty="0">
                <a:solidFill>
                  <a:schemeClr val="tx1"/>
                </a:solidFill>
                <a:latin typeface="Arial" charset="0"/>
              </a:rPr>
              <a:t> - </a:t>
            </a:r>
            <a:r>
              <a:rPr lang="en-US" b="1" dirty="0">
                <a:solidFill>
                  <a:schemeClr val="tx1"/>
                </a:solidFill>
                <a:latin typeface="Arial" charset="0"/>
              </a:rPr>
              <a:t>FREEZE  WATCH  ( </a:t>
            </a:r>
            <a:r>
              <a:rPr lang="fa-IR" b="1" dirty="0">
                <a:solidFill>
                  <a:schemeClr val="tx1"/>
                </a:solidFill>
                <a:latin typeface="Arial" charset="0"/>
              </a:rPr>
              <a:t>شاخص انجماد )</a:t>
            </a:r>
          </a:p>
          <a:p>
            <a:pPr marL="0" indent="0" algn="r" rtl="1" eaLnBrk="1" hangingPunct="1">
              <a:spcBef>
                <a:spcPct val="0"/>
              </a:spcBef>
              <a:buClrTx/>
              <a:buSzTx/>
              <a:buFont typeface="Symbol" pitchFamily="18" charset="2"/>
              <a:buNone/>
              <a:defRPr/>
            </a:pPr>
            <a:r>
              <a:rPr lang="en-US" b="1" dirty="0">
                <a:solidFill>
                  <a:schemeClr val="tx1"/>
                </a:solidFill>
                <a:latin typeface="Arial" charset="0"/>
              </a:rPr>
              <a:t>FREEZE  TAG    ( </a:t>
            </a:r>
            <a:r>
              <a:rPr lang="fa-IR" b="1" dirty="0">
                <a:solidFill>
                  <a:schemeClr val="tx1"/>
                </a:solidFill>
                <a:latin typeface="Arial" charset="0"/>
              </a:rPr>
              <a:t>شاخص انجماد )</a:t>
            </a:r>
          </a:p>
          <a:p>
            <a:pPr marL="0" indent="0" algn="r" rtl="1" eaLnBrk="1" hangingPunct="1">
              <a:spcBef>
                <a:spcPct val="0"/>
              </a:spcBef>
              <a:buClrTx/>
              <a:buSzTx/>
              <a:buFont typeface="Symbol" pitchFamily="18" charset="2"/>
              <a:buNone/>
              <a:defRPr/>
            </a:pPr>
            <a:r>
              <a:rPr lang="en-US" b="1" dirty="0">
                <a:solidFill>
                  <a:schemeClr val="tx1"/>
                </a:solidFill>
                <a:latin typeface="Arial" charset="0"/>
              </a:rPr>
              <a:t>THERMOMETER    ( </a:t>
            </a:r>
            <a:r>
              <a:rPr lang="fa-IR" b="1" dirty="0">
                <a:solidFill>
                  <a:schemeClr val="tx1"/>
                </a:solidFill>
                <a:latin typeface="Arial" charset="0"/>
              </a:rPr>
              <a:t>دماسنج )</a:t>
            </a:r>
          </a:p>
          <a:p>
            <a:pPr marL="0" indent="0" algn="r" rtl="1" eaLnBrk="1" hangingPunct="1">
              <a:spcBef>
                <a:spcPct val="0"/>
              </a:spcBef>
              <a:buClrTx/>
              <a:buSzTx/>
              <a:buFont typeface="Symbol" pitchFamily="18" charset="2"/>
              <a:buNone/>
              <a:defRPr/>
            </a:pPr>
            <a:r>
              <a:rPr lang="fa-IR" b="1" dirty="0">
                <a:solidFill>
                  <a:schemeClr val="tx1"/>
                </a:solidFill>
                <a:latin typeface="Arial" charset="0"/>
              </a:rPr>
              <a:t>- </a:t>
            </a:r>
            <a:r>
              <a:rPr lang="en-US" b="1" dirty="0">
                <a:solidFill>
                  <a:schemeClr val="tx1"/>
                </a:solidFill>
                <a:latin typeface="Arial" charset="0"/>
              </a:rPr>
              <a:t>FRIDGE TAG  (</a:t>
            </a:r>
            <a:r>
              <a:rPr lang="fa-IR" b="1" dirty="0">
                <a:solidFill>
                  <a:schemeClr val="tx1"/>
                </a:solidFill>
                <a:latin typeface="Arial" charset="0"/>
              </a:rPr>
              <a:t>وسیله ثبت دما)</a:t>
            </a:r>
          </a:p>
          <a:p>
            <a:pPr marL="0" indent="0" algn="r" rtl="1" eaLnBrk="1" hangingPunct="1">
              <a:spcBef>
                <a:spcPct val="0"/>
              </a:spcBef>
              <a:buClrTx/>
              <a:buSzTx/>
              <a:buFont typeface="Symbol" pitchFamily="18" charset="2"/>
              <a:buNone/>
              <a:defRPr/>
            </a:pPr>
            <a:br>
              <a:rPr lang="fa-IR" sz="2400" b="1" dirty="0">
                <a:solidFill>
                  <a:srgbClr val="FF0000"/>
                </a:solidFill>
                <a:latin typeface="Arial" charset="0"/>
              </a:rPr>
            </a:br>
            <a:endParaRPr lang="fa-IR" sz="2400" b="1" dirty="0">
              <a:solidFill>
                <a:srgbClr val="FF0000"/>
              </a:solidFill>
              <a:latin typeface="Arial" charset="0"/>
            </a:endParaRPr>
          </a:p>
          <a:p>
            <a:pPr marL="0" indent="0" algn="r" rtl="1" eaLnBrk="1" hangingPunct="1">
              <a:spcBef>
                <a:spcPct val="0"/>
              </a:spcBef>
              <a:buClrTx/>
              <a:buSzTx/>
              <a:buFont typeface="Symbol" pitchFamily="18" charset="2"/>
              <a:buNone/>
              <a:defRPr/>
            </a:pPr>
            <a:endParaRPr lang="fa-IR" sz="2400" dirty="0">
              <a:solidFill>
                <a:schemeClr val="tx1"/>
              </a:solidFill>
              <a:latin typeface="Arial" charset="0"/>
            </a:endParaRPr>
          </a:p>
          <a:p>
            <a:endParaRPr lang="en-US" dirty="0"/>
          </a:p>
        </p:txBody>
      </p:sp>
    </p:spTree>
    <p:extLst>
      <p:ext uri="{BB962C8B-B14F-4D97-AF65-F5344CB8AC3E}">
        <p14:creationId xmlns:p14="http://schemas.microsoft.com/office/powerpoint/2010/main" val="61644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242B-731A-B299-68B1-7A24B893AEC0}"/>
              </a:ext>
            </a:extLst>
          </p:cNvPr>
          <p:cNvSpPr>
            <a:spLocks noGrp="1"/>
          </p:cNvSpPr>
          <p:nvPr>
            <p:ph type="ctrTitle"/>
          </p:nvPr>
        </p:nvSpPr>
        <p:spPr>
          <a:xfrm>
            <a:off x="4852652" y="302496"/>
            <a:ext cx="8689976" cy="637072"/>
          </a:xfrm>
        </p:spPr>
        <p:txBody>
          <a:bodyPr>
            <a:normAutofit fontScale="90000"/>
          </a:bodyPr>
          <a:lstStyle/>
          <a:p>
            <a:r>
              <a:rPr lang="en-US" sz="4000" dirty="0">
                <a:solidFill>
                  <a:schemeClr val="tx1"/>
                </a:solidFill>
                <a:cs typeface="Arial" charset="0"/>
              </a:rPr>
              <a:t>Freeze-tag</a:t>
            </a:r>
            <a:endParaRPr lang="en-US" dirty="0"/>
          </a:p>
        </p:txBody>
      </p:sp>
      <p:sp>
        <p:nvSpPr>
          <p:cNvPr id="3" name="Subtitle 2">
            <a:extLst>
              <a:ext uri="{FF2B5EF4-FFF2-40B4-BE49-F238E27FC236}">
                <a16:creationId xmlns:a16="http://schemas.microsoft.com/office/drawing/2014/main" id="{5EDE32E0-9CAE-2655-1DF1-E0406E0EEBB8}"/>
              </a:ext>
            </a:extLst>
          </p:cNvPr>
          <p:cNvSpPr>
            <a:spLocks noGrp="1"/>
          </p:cNvSpPr>
          <p:nvPr>
            <p:ph type="subTitle" idx="1"/>
          </p:nvPr>
        </p:nvSpPr>
        <p:spPr>
          <a:xfrm>
            <a:off x="2460313" y="1006679"/>
            <a:ext cx="8689976" cy="5283025"/>
          </a:xfrm>
        </p:spPr>
        <p:txBody>
          <a:bodyPr/>
          <a:lstStyle/>
          <a:p>
            <a:r>
              <a:rPr lang="en-US" sz="2400" b="1" dirty="0">
                <a:solidFill>
                  <a:schemeClr val="tx1"/>
                </a:solidFill>
              </a:rPr>
              <a:t>Thermometer</a:t>
            </a:r>
            <a:r>
              <a:rPr lang="fa-IR" sz="2000" b="1" dirty="0"/>
              <a:t>                                                                                   </a:t>
            </a:r>
            <a:endParaRPr lang="en-US" sz="2000" dirty="0"/>
          </a:p>
          <a:p>
            <a:r>
              <a:rPr lang="fa-IR" dirty="0"/>
              <a:t>                                                         </a:t>
            </a:r>
          </a:p>
          <a:p>
            <a:endParaRPr lang="fa-IR" dirty="0"/>
          </a:p>
          <a:p>
            <a:endParaRPr lang="fa-IR" dirty="0"/>
          </a:p>
          <a:p>
            <a:endParaRPr lang="fa-IR" dirty="0"/>
          </a:p>
          <a:p>
            <a:pPr algn="r"/>
            <a:r>
              <a:rPr lang="en-US" sz="2800" b="1" dirty="0">
                <a:solidFill>
                  <a:schemeClr val="tx1"/>
                </a:solidFill>
              </a:rPr>
              <a:t>                               Fridge tag </a:t>
            </a:r>
          </a:p>
        </p:txBody>
      </p:sp>
      <p:graphicFrame>
        <p:nvGraphicFramePr>
          <p:cNvPr id="4" name="Text Placeholder 3">
            <a:extLst>
              <a:ext uri="{FF2B5EF4-FFF2-40B4-BE49-F238E27FC236}">
                <a16:creationId xmlns:a16="http://schemas.microsoft.com/office/drawing/2014/main" id="{E968D8B7-639B-7CD8-8560-1B51267ED49C}"/>
              </a:ext>
            </a:extLst>
          </p:cNvPr>
          <p:cNvGraphicFramePr>
            <a:graphicFrameLocks noGrp="1" noChangeAspect="1"/>
          </p:cNvGraphicFramePr>
          <p:nvPr>
            <p:ph type="body" idx="4294967295"/>
            <p:extLst>
              <p:ext uri="{D42A27DB-BD31-4B8C-83A1-F6EECF244321}">
                <p14:modId xmlns:p14="http://schemas.microsoft.com/office/powerpoint/2010/main" val="2429880936"/>
              </p:ext>
            </p:extLst>
          </p:nvPr>
        </p:nvGraphicFramePr>
        <p:xfrm>
          <a:off x="6600202" y="1110982"/>
          <a:ext cx="4415327" cy="2217228"/>
        </p:xfrm>
        <a:graphic>
          <a:graphicData uri="http://schemas.openxmlformats.org/presentationml/2006/ole">
            <mc:AlternateContent xmlns:mc="http://schemas.openxmlformats.org/markup-compatibility/2006">
              <mc:Choice xmlns:v="urn:schemas-microsoft-com:vml" Requires="v">
                <p:oleObj spid="_x0000_s2054" name="PhotoSuite Image" r:id="rId3" imgW="3143250" imgH="2190750" progId="PhotoSuite.Image">
                  <p:embed/>
                </p:oleObj>
              </mc:Choice>
              <mc:Fallback>
                <p:oleObj name="PhotoSuite Image" r:id="rId3" imgW="3143250" imgH="2190750" progId="PhotoSuite.Image">
                  <p:embed/>
                  <p:pic>
                    <p:nvPicPr>
                      <p:cNvPr id="16387" name="Object 3"/>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6600202" y="1110982"/>
                        <a:ext cx="4415327" cy="2217228"/>
                      </a:xfrm>
                      <a:prstGeom prst="rect">
                        <a:avLst/>
                      </a:prstGeom>
                      <a:noFill/>
                      <a:ln>
                        <a:noFill/>
                      </a:ln>
                    </p:spPr>
                  </p:pic>
                </p:oleObj>
              </mc:Fallback>
            </mc:AlternateContent>
          </a:graphicData>
        </a:graphic>
      </p:graphicFrame>
      <p:pic>
        <p:nvPicPr>
          <p:cNvPr id="5" name="Picture 2" descr="Dial">
            <a:extLst>
              <a:ext uri="{FF2B5EF4-FFF2-40B4-BE49-F238E27FC236}">
                <a16:creationId xmlns:a16="http://schemas.microsoft.com/office/drawing/2014/main" id="{02369B81-F92B-5709-DD7F-3169D7508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050" y="1533088"/>
            <a:ext cx="3145728" cy="157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B2D27E2-E7BE-E573-0815-60B23402125C}"/>
              </a:ext>
            </a:extLst>
          </p:cNvPr>
          <p:cNvPicPr>
            <a:picLocks noChangeAspect="1"/>
          </p:cNvPicPr>
          <p:nvPr/>
        </p:nvPicPr>
        <p:blipFill>
          <a:blip r:embed="rId6"/>
          <a:stretch>
            <a:fillRect/>
          </a:stretch>
        </p:blipFill>
        <p:spPr>
          <a:xfrm>
            <a:off x="2691050" y="3605952"/>
            <a:ext cx="6372314" cy="2738086"/>
          </a:xfrm>
          <a:prstGeom prst="rect">
            <a:avLst/>
          </a:prstGeom>
        </p:spPr>
      </p:pic>
    </p:spTree>
    <p:extLst>
      <p:ext uri="{BB962C8B-B14F-4D97-AF65-F5344CB8AC3E}">
        <p14:creationId xmlns:p14="http://schemas.microsoft.com/office/powerpoint/2010/main" val="5427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8904-CC27-8323-30D1-C31745A10FCC}"/>
              </a:ext>
            </a:extLst>
          </p:cNvPr>
          <p:cNvSpPr>
            <a:spLocks noGrp="1"/>
          </p:cNvSpPr>
          <p:nvPr>
            <p:ph type="ctrTitle"/>
          </p:nvPr>
        </p:nvSpPr>
        <p:spPr>
          <a:xfrm>
            <a:off x="5198887" y="109548"/>
            <a:ext cx="8689976" cy="658045"/>
          </a:xfrm>
        </p:spPr>
        <p:txBody>
          <a:bodyPr>
            <a:noAutofit/>
          </a:bodyPr>
          <a:lstStyle/>
          <a:p>
            <a:r>
              <a:rPr lang="fa-IR" sz="4000" dirty="0"/>
              <a:t>مدیریت واکسیناسیون </a:t>
            </a:r>
            <a:endParaRPr lang="en-US" sz="4000" dirty="0"/>
          </a:p>
        </p:txBody>
      </p:sp>
      <p:sp>
        <p:nvSpPr>
          <p:cNvPr id="3" name="Subtitle 2">
            <a:extLst>
              <a:ext uri="{FF2B5EF4-FFF2-40B4-BE49-F238E27FC236}">
                <a16:creationId xmlns:a16="http://schemas.microsoft.com/office/drawing/2014/main" id="{A058A53A-C5CA-1C82-715A-F0DF9CA27014}"/>
              </a:ext>
            </a:extLst>
          </p:cNvPr>
          <p:cNvSpPr>
            <a:spLocks noGrp="1"/>
          </p:cNvSpPr>
          <p:nvPr>
            <p:ph type="subTitle" idx="1"/>
          </p:nvPr>
        </p:nvSpPr>
        <p:spPr>
          <a:xfrm>
            <a:off x="1930473" y="767593"/>
            <a:ext cx="9624460" cy="5684482"/>
          </a:xfrm>
        </p:spPr>
        <p:txBody>
          <a:bodyPr>
            <a:normAutofit/>
          </a:bodyPr>
          <a:lstStyle/>
          <a:p>
            <a:pPr marL="274320" marR="0" lvl="0" indent="-27432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جداول نصب شده بر روی یخچال : </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1. جدول تبدیل ماههای میلادی به شمسی </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2. جدول ثبت دمای یخچال</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نیاز به ثابت بودن دمای یخچال حاوی واکسنها از اصول مهم نگهداری آنها می باشد . </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این نمودار برای هر ماه جداگانه تنظیم و بایگانی می شود. </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2000" b="0" i="0" u="none" strike="noStrike" kern="1200" cap="none" spc="0" normalizeH="0" baseline="0" noProof="0" dirty="0">
                <a:ln>
                  <a:noFill/>
                </a:ln>
                <a:solidFill>
                  <a:prstClr val="black"/>
                </a:solidFill>
                <a:effectLst/>
                <a:uLnTx/>
                <a:uFillTx/>
                <a:latin typeface="Georgia"/>
                <a:ea typeface="+mn-ea"/>
                <a:cs typeface="B Koodak" pitchFamily="2" charset="-78"/>
              </a:rPr>
              <a:t>یکی از وظایف کاردان در هر بازدید کنترل دمای یخچال و بررسی نمودار ، ثبت دما می باشد0</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3600" b="0" i="0" u="none" strike="noStrike" kern="1200" cap="none" spc="0" normalizeH="0" baseline="0" noProof="0" dirty="0">
                <a:ln>
                  <a:noFill/>
                </a:ln>
                <a:solidFill>
                  <a:srgbClr val="3333FF"/>
                </a:solidFill>
                <a:effectLst/>
                <a:uLnTx/>
                <a:uFillTx/>
                <a:latin typeface="Georgia"/>
                <a:ea typeface="+mj-ea"/>
                <a:cs typeface="B Koodak" pitchFamily="2" charset="-78"/>
              </a:rPr>
              <a:t>پرت یا دور ریز واکسنها (</a:t>
            </a:r>
            <a:r>
              <a:rPr kumimoji="0" lang="en-US" sz="3600" b="0" i="0" u="none" strike="noStrike" kern="1200" cap="none" spc="0" normalizeH="0" baseline="0" noProof="0" dirty="0">
                <a:ln>
                  <a:noFill/>
                </a:ln>
                <a:solidFill>
                  <a:srgbClr val="3333FF"/>
                </a:solidFill>
                <a:effectLst/>
                <a:uLnTx/>
                <a:uFillTx/>
                <a:latin typeface="Georgia"/>
                <a:ea typeface="+mj-ea"/>
                <a:cs typeface="B Koodak" pitchFamily="2" charset="-78"/>
              </a:rPr>
              <a:t>(Pert</a:t>
            </a:r>
            <a:r>
              <a:rPr kumimoji="0" lang="fa-IR" sz="3600" b="0" i="0" u="none" strike="noStrike" kern="1200" cap="none" spc="0" normalizeH="0" baseline="0" noProof="0" dirty="0">
                <a:ln>
                  <a:noFill/>
                </a:ln>
                <a:solidFill>
                  <a:srgbClr val="3333FF"/>
                </a:solidFill>
                <a:effectLst/>
                <a:uLnTx/>
                <a:uFillTx/>
                <a:latin typeface="Georgia"/>
                <a:ea typeface="+mj-ea"/>
                <a:cs typeface="B Koodak" pitchFamily="2" charset="-78"/>
              </a:rPr>
              <a:t> </a:t>
            </a:r>
          </a:p>
          <a:p>
            <a:pPr marL="274320" marR="0" lvl="0" indent="-27432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1800" b="0" i="0" u="none" strike="noStrike" kern="1200" cap="none" spc="0" normalizeH="0" baseline="0" noProof="0" dirty="0">
                <a:ln>
                  <a:noFill/>
                </a:ln>
                <a:solidFill>
                  <a:prstClr val="black"/>
                </a:solidFill>
                <a:effectLst/>
                <a:uLnTx/>
                <a:uFillTx/>
                <a:latin typeface="Georgia"/>
                <a:ea typeface="+mn-ea"/>
                <a:cs typeface="B Koodak" pitchFamily="2" charset="-78"/>
              </a:rPr>
              <a:t>تعداد دزهای از یک واکسن می باشد که به دلایلی مانند خرابی یخچال ، قطع برق ، شکستن ویال حاوی واکسن و یا هوا گیری سرنگ حاوی واکسن در بیرون از ویال دور ریخته   می شود . و بعبارت دیگر تعداد دزهائی که استفاده مفید نمی گردد ، دور ریز می گویند .</a:t>
            </a:r>
          </a:p>
          <a:p>
            <a:pPr marL="274320" marR="0" lvl="0" indent="-27432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r>
              <a:rPr kumimoji="0" lang="fa-IR" sz="1800" b="0" i="0" u="none" strike="noStrike" kern="1200" cap="none" spc="0" normalizeH="0" baseline="0" noProof="0" dirty="0">
                <a:ln>
                  <a:noFill/>
                </a:ln>
                <a:solidFill>
                  <a:prstClr val="black"/>
                </a:solidFill>
                <a:effectLst/>
                <a:uLnTx/>
                <a:uFillTx/>
                <a:latin typeface="Georgia"/>
                <a:ea typeface="+mn-ea"/>
                <a:cs typeface="B Koodak" pitchFamily="2" charset="-78"/>
              </a:rPr>
              <a:t>. </a:t>
            </a:r>
          </a:p>
          <a:p>
            <a:pPr marL="514350" marR="0" lvl="0" indent="-514350" algn="just" defTabSz="914400" rtl="1" eaLnBrk="1" fontAlgn="auto" latinLnBrk="0" hangingPunct="1">
              <a:lnSpc>
                <a:spcPct val="100000"/>
              </a:lnSpc>
              <a:spcBef>
                <a:spcPct val="20000"/>
              </a:spcBef>
              <a:spcAft>
                <a:spcPts val="0"/>
              </a:spcAft>
              <a:buClr>
                <a:srgbClr val="D16349"/>
              </a:buClr>
              <a:buSzPct val="85000"/>
              <a:buFont typeface="Wingdings 2"/>
              <a:buNone/>
              <a:tabLst/>
              <a:defRPr/>
            </a:pPr>
            <a:endParaRPr lang="en-US" sz="1400" dirty="0"/>
          </a:p>
        </p:txBody>
      </p:sp>
    </p:spTree>
    <p:extLst>
      <p:ext uri="{BB962C8B-B14F-4D97-AF65-F5344CB8AC3E}">
        <p14:creationId xmlns:p14="http://schemas.microsoft.com/office/powerpoint/2010/main" val="322592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3C0-BF8E-48B5-4062-54968217E488}"/>
              </a:ext>
            </a:extLst>
          </p:cNvPr>
          <p:cNvSpPr>
            <a:spLocks noGrp="1"/>
          </p:cNvSpPr>
          <p:nvPr>
            <p:ph type="ctrTitle"/>
          </p:nvPr>
        </p:nvSpPr>
        <p:spPr>
          <a:xfrm>
            <a:off x="5000139" y="546460"/>
            <a:ext cx="8689976" cy="817437"/>
          </a:xfrm>
        </p:spPr>
        <p:txBody>
          <a:bodyPr>
            <a:noAutofit/>
          </a:bodyPr>
          <a:lstStyle/>
          <a:p>
            <a:r>
              <a:rPr lang="en-US" sz="4000" b="1" dirty="0">
                <a:solidFill>
                  <a:schemeClr val="accent3"/>
                </a:solidFill>
                <a:latin typeface="Arial" charset="0"/>
              </a:rPr>
              <a:t> </a:t>
            </a:r>
            <a:r>
              <a:rPr lang="fa-IR" sz="4000" b="1" dirty="0">
                <a:solidFill>
                  <a:schemeClr val="accent3"/>
                </a:solidFill>
                <a:latin typeface="Arial" charset="0"/>
              </a:rPr>
              <a:t>شاخص ويال واكسن </a:t>
            </a:r>
            <a:r>
              <a:rPr lang="en-US" sz="4000" b="1" dirty="0">
                <a:solidFill>
                  <a:schemeClr val="accent3"/>
                </a:solidFill>
                <a:latin typeface="Arial" charset="0"/>
              </a:rPr>
              <a:t> (</a:t>
            </a:r>
            <a:r>
              <a:rPr lang="en-US" sz="4000" b="1" dirty="0">
                <a:solidFill>
                  <a:schemeClr val="accent3"/>
                </a:solidFill>
                <a:latin typeface="Arial" charset="0"/>
                <a:cs typeface="Arial" charset="0"/>
              </a:rPr>
              <a:t>V.V.M)</a:t>
            </a:r>
            <a:br>
              <a:rPr lang="fa-IR" sz="4000" b="1" dirty="0">
                <a:solidFill>
                  <a:schemeClr val="accent3"/>
                </a:solidFill>
                <a:latin typeface="Arial" charset="0"/>
              </a:rPr>
            </a:br>
            <a:endParaRPr lang="en-US" sz="4000" dirty="0">
              <a:solidFill>
                <a:schemeClr val="accent3"/>
              </a:solidFill>
            </a:endParaRPr>
          </a:p>
        </p:txBody>
      </p:sp>
      <p:sp>
        <p:nvSpPr>
          <p:cNvPr id="3" name="Subtitle 2">
            <a:extLst>
              <a:ext uri="{FF2B5EF4-FFF2-40B4-BE49-F238E27FC236}">
                <a16:creationId xmlns:a16="http://schemas.microsoft.com/office/drawing/2014/main" id="{45E09B53-3AE9-1713-4A6C-9B261DDC1764}"/>
              </a:ext>
            </a:extLst>
          </p:cNvPr>
          <p:cNvSpPr>
            <a:spLocks noGrp="1"/>
          </p:cNvSpPr>
          <p:nvPr>
            <p:ph type="subTitle" idx="1"/>
          </p:nvPr>
        </p:nvSpPr>
        <p:spPr>
          <a:xfrm>
            <a:off x="555477" y="914400"/>
            <a:ext cx="11280448" cy="5711649"/>
          </a:xfrm>
        </p:spPr>
        <p:txBody>
          <a:bodyPr>
            <a:normAutofit lnSpcReduction="10000"/>
          </a:bodyPr>
          <a:lstStyle/>
          <a:p>
            <a:pPr marL="0" indent="0" algn="r" rtl="1" eaLnBrk="1" hangingPunct="1">
              <a:spcBef>
                <a:spcPct val="0"/>
              </a:spcBef>
              <a:buClrTx/>
              <a:buSzTx/>
              <a:buFont typeface="Symbol" pitchFamily="18" charset="2"/>
              <a:buNone/>
              <a:defRPr/>
            </a:pPr>
            <a:r>
              <a:rPr lang="en-US" sz="2400" dirty="0">
                <a:solidFill>
                  <a:prstClr val="black"/>
                </a:solidFill>
                <a:latin typeface="Arial" charset="0"/>
                <a:cs typeface="Arial" charset="0"/>
              </a:rPr>
              <a:t>V.V.M</a:t>
            </a:r>
            <a:r>
              <a:rPr lang="fa-IR" sz="2400" dirty="0">
                <a:solidFill>
                  <a:prstClr val="black"/>
                </a:solidFill>
                <a:latin typeface="Arial" charset="0"/>
              </a:rPr>
              <a:t> برچسبي است بصورت يك دايره تيره رنگ كه يك مربع سفيد رنگ</a:t>
            </a:r>
          </a:p>
          <a:p>
            <a:pPr marL="0" indent="0" algn="r" rtl="1" eaLnBrk="1" hangingPunct="1">
              <a:spcBef>
                <a:spcPct val="0"/>
              </a:spcBef>
              <a:buClrTx/>
              <a:buSzTx/>
              <a:buFont typeface="Symbol" pitchFamily="18" charset="2"/>
              <a:buNone/>
              <a:defRPr/>
            </a:pPr>
            <a:r>
              <a:rPr lang="fa-IR" sz="2400" dirty="0">
                <a:solidFill>
                  <a:prstClr val="black"/>
                </a:solidFill>
                <a:latin typeface="Arial" charset="0"/>
              </a:rPr>
              <a:t>وسط آن قرار دارد. هنگامي</a:t>
            </a:r>
            <a:r>
              <a:rPr lang="en-US" sz="2400" dirty="0">
                <a:solidFill>
                  <a:prstClr val="black"/>
                </a:solidFill>
                <a:latin typeface="Arial" charset="0"/>
              </a:rPr>
              <a:t> </a:t>
            </a:r>
            <a:r>
              <a:rPr lang="fa-IR" sz="2400" dirty="0">
                <a:solidFill>
                  <a:prstClr val="black"/>
                </a:solidFill>
                <a:latin typeface="Arial" charset="0"/>
              </a:rPr>
              <a:t>كه ويال واكسن در معرض گرما در مدت معين قرار</a:t>
            </a:r>
          </a:p>
          <a:p>
            <a:pPr algn="r" rtl="1">
              <a:spcBef>
                <a:spcPct val="0"/>
              </a:spcBef>
              <a:buClrTx/>
              <a:defRPr/>
            </a:pPr>
            <a:r>
              <a:rPr lang="fa-IR" sz="2400" dirty="0">
                <a:solidFill>
                  <a:prstClr val="black"/>
                </a:solidFill>
                <a:latin typeface="Arial" charset="0"/>
              </a:rPr>
              <a:t>گيرد مربع آن تغيير رنگ ميدهد.</a:t>
            </a:r>
            <a:r>
              <a:rPr lang="fa-IR" sz="2400" b="1" dirty="0">
                <a:solidFill>
                  <a:schemeClr val="dk1"/>
                </a:solidFill>
                <a:cs typeface="B Yagut" pitchFamily="2" charset="-78"/>
              </a:rPr>
              <a:t> سازمان جهانی بهداشت کاربرد شاخص ویال واکسن  را بر روی درب یا بدنه ویال واکسن هایی که تأییدیه آن سازمان را دریافت می کنند، الزامی کرده است </a:t>
            </a:r>
            <a:r>
              <a:rPr lang="fa-IR" sz="2400" dirty="0">
                <a:solidFill>
                  <a:prstClr val="black"/>
                </a:solidFill>
                <a:latin typeface="Arial" charset="0"/>
              </a:rPr>
              <a:t>تا قبل از بازكردن درب ويال واكسن وضعيت </a:t>
            </a:r>
            <a:r>
              <a:rPr lang="en-US" sz="2400" dirty="0">
                <a:solidFill>
                  <a:prstClr val="black"/>
                </a:solidFill>
                <a:latin typeface="Arial" charset="0"/>
                <a:cs typeface="Arial" charset="0"/>
              </a:rPr>
              <a:t>V.V.M</a:t>
            </a:r>
            <a:r>
              <a:rPr lang="fa-IR" sz="2400" dirty="0">
                <a:solidFill>
                  <a:prstClr val="black"/>
                </a:solidFill>
                <a:latin typeface="Arial" charset="0"/>
              </a:rPr>
              <a:t> بررسي شود.</a:t>
            </a:r>
          </a:p>
          <a:p>
            <a:pPr marL="0" indent="0" algn="r" rtl="1" eaLnBrk="1" hangingPunct="1">
              <a:spcBef>
                <a:spcPct val="0"/>
              </a:spcBef>
              <a:buClrTx/>
              <a:buSzTx/>
              <a:buFont typeface="Symbol" pitchFamily="18" charset="2"/>
              <a:buNone/>
              <a:defRPr/>
            </a:pPr>
            <a:endParaRPr lang="fa-IR" sz="2400" dirty="0">
              <a:solidFill>
                <a:prstClr val="black"/>
              </a:solidFill>
              <a:latin typeface="Arial" charset="0"/>
            </a:endParaRPr>
          </a:p>
          <a:p>
            <a:pPr marL="0" indent="0" algn="r" rtl="1" eaLnBrk="1" hangingPunct="1">
              <a:spcBef>
                <a:spcPct val="0"/>
              </a:spcBef>
              <a:buClrTx/>
              <a:buSzTx/>
              <a:buFont typeface="Symbol" pitchFamily="18" charset="2"/>
              <a:buNone/>
              <a:defRPr/>
            </a:pPr>
            <a:r>
              <a:rPr lang="fa-IR" sz="2400" b="1" dirty="0">
                <a:solidFill>
                  <a:prstClr val="black"/>
                </a:solidFill>
                <a:latin typeface="Arial" charset="0"/>
              </a:rPr>
              <a:t>مشخصات </a:t>
            </a:r>
            <a:r>
              <a:rPr lang="en-US" sz="2400" b="1" dirty="0">
                <a:solidFill>
                  <a:prstClr val="black"/>
                </a:solidFill>
                <a:latin typeface="Arial" charset="0"/>
                <a:cs typeface="Arial" charset="0"/>
              </a:rPr>
              <a:t>V.V.M</a:t>
            </a:r>
          </a:p>
          <a:p>
            <a:pPr marL="0" indent="0" algn="r" rtl="1" eaLnBrk="1" hangingPunct="1">
              <a:spcBef>
                <a:spcPct val="0"/>
              </a:spcBef>
              <a:buClrTx/>
              <a:buSzTx/>
              <a:buFontTx/>
              <a:buChar char="-"/>
              <a:defRPr/>
            </a:pPr>
            <a:r>
              <a:rPr lang="fa-IR" sz="2400" dirty="0">
                <a:solidFill>
                  <a:prstClr val="black"/>
                </a:solidFill>
                <a:latin typeface="Arial" charset="0"/>
              </a:rPr>
              <a:t> تغييرات رنگ آن تدريجي و غير قابل برگشت است .</a:t>
            </a:r>
          </a:p>
          <a:p>
            <a:pPr marL="0" indent="0" algn="r" rtl="1" eaLnBrk="1" hangingPunct="1">
              <a:spcBef>
                <a:spcPct val="0"/>
              </a:spcBef>
              <a:buClrTx/>
              <a:buSzTx/>
              <a:buFontTx/>
              <a:buChar char="-"/>
              <a:defRPr/>
            </a:pPr>
            <a:r>
              <a:rPr lang="fa-IR" sz="2400" dirty="0">
                <a:solidFill>
                  <a:prstClr val="black"/>
                </a:solidFill>
                <a:latin typeface="Arial" charset="0"/>
              </a:rPr>
              <a:t> چون روي ويال واكسن قراردارد بهترين ابزاربراي كنترل سلامت واكسن است</a:t>
            </a:r>
            <a:r>
              <a:rPr lang="en-US" sz="2400" dirty="0">
                <a:solidFill>
                  <a:prstClr val="black"/>
                </a:solidFill>
                <a:latin typeface="Arial" charset="0"/>
              </a:rPr>
              <a:t>.</a:t>
            </a:r>
            <a:endParaRPr lang="fa-IR" sz="2400" dirty="0">
              <a:solidFill>
                <a:prstClr val="black"/>
              </a:solidFill>
              <a:latin typeface="Arial" charset="0"/>
            </a:endParaRPr>
          </a:p>
          <a:p>
            <a:pPr marL="0" indent="0" algn="r" rtl="1" eaLnBrk="1" hangingPunct="1">
              <a:spcBef>
                <a:spcPct val="0"/>
              </a:spcBef>
              <a:buClrTx/>
              <a:buSzTx/>
              <a:buFontTx/>
              <a:buChar char="-"/>
              <a:defRPr/>
            </a:pPr>
            <a:r>
              <a:rPr lang="fa-IR" sz="2400" dirty="0">
                <a:solidFill>
                  <a:prstClr val="black"/>
                </a:solidFill>
                <a:latin typeface="Arial" charset="0"/>
              </a:rPr>
              <a:t> اين شاخص تا زمان مصرف واكسن در دسترس است.</a:t>
            </a:r>
          </a:p>
          <a:p>
            <a:pPr marL="0" indent="0" algn="r" rtl="1" eaLnBrk="1" hangingPunct="1">
              <a:spcBef>
                <a:spcPct val="0"/>
              </a:spcBef>
              <a:buClrTx/>
              <a:buSzTx/>
              <a:buFontTx/>
              <a:buChar char="-"/>
              <a:defRPr/>
            </a:pPr>
            <a:r>
              <a:rPr lang="fa-IR" sz="2400" dirty="0">
                <a:solidFill>
                  <a:prstClr val="black"/>
                </a:solidFill>
                <a:latin typeface="Arial" charset="0"/>
              </a:rPr>
              <a:t> اين شاخص نميتواند شاخص واكسنهايي باشد كه به سرما حساس هستند. </a:t>
            </a:r>
          </a:p>
          <a:p>
            <a:pPr marL="0" indent="0" algn="r" rtl="1" eaLnBrk="1" hangingPunct="1">
              <a:spcBef>
                <a:spcPct val="0"/>
              </a:spcBef>
              <a:buClrTx/>
              <a:buSzTx/>
              <a:buFontTx/>
              <a:buChar char="-"/>
              <a:defRPr/>
            </a:pPr>
            <a:r>
              <a:rPr lang="fa-IR" sz="2400" dirty="0">
                <a:solidFill>
                  <a:prstClr val="black"/>
                </a:solidFill>
                <a:latin typeface="Arial" charset="0"/>
              </a:rPr>
              <a:t>حساسیت شاخص ویال واکسن رابطه مستقیم با دما و زمان آن دارد . </a:t>
            </a:r>
          </a:p>
          <a:p>
            <a:pPr marL="0" indent="0" algn="r" rtl="1" eaLnBrk="1" hangingPunct="1">
              <a:spcBef>
                <a:spcPct val="0"/>
              </a:spcBef>
              <a:buClrTx/>
              <a:buSzTx/>
              <a:buFontTx/>
              <a:buChar char="-"/>
              <a:defRPr/>
            </a:pPr>
            <a:r>
              <a:rPr lang="fa-IR" sz="2400" dirty="0">
                <a:solidFill>
                  <a:prstClr val="black"/>
                </a:solidFill>
                <a:latin typeface="Arial" charset="0"/>
              </a:rPr>
              <a:t>روي  ويال واكسن یا درب آن قرار مي گيرد وبه صورت تجمعی میزان مواجهه باحرارت رانشان می دهد. </a:t>
            </a:r>
          </a:p>
          <a:p>
            <a:pPr marL="0" indent="0" algn="r" rtl="1" eaLnBrk="1" hangingPunct="1">
              <a:spcBef>
                <a:spcPct val="0"/>
              </a:spcBef>
              <a:buClrTx/>
              <a:buSzTx/>
              <a:buFontTx/>
              <a:buChar char="-"/>
              <a:defRPr/>
            </a:pPr>
            <a:endParaRPr lang="fa-IR" sz="2400" dirty="0">
              <a:solidFill>
                <a:prstClr val="black"/>
              </a:solidFill>
              <a:latin typeface="Arial" charset="0"/>
            </a:endParaRPr>
          </a:p>
          <a:p>
            <a:endParaRPr lang="en-US" dirty="0"/>
          </a:p>
        </p:txBody>
      </p:sp>
    </p:spTree>
    <p:extLst>
      <p:ext uri="{BB962C8B-B14F-4D97-AF65-F5344CB8AC3E}">
        <p14:creationId xmlns:p14="http://schemas.microsoft.com/office/powerpoint/2010/main" val="195663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793D-EF1D-6EB9-8A74-7EEAB3ED2D85}"/>
              </a:ext>
            </a:extLst>
          </p:cNvPr>
          <p:cNvSpPr>
            <a:spLocks noGrp="1"/>
          </p:cNvSpPr>
          <p:nvPr>
            <p:ph type="ctrTitle"/>
          </p:nvPr>
        </p:nvSpPr>
        <p:spPr>
          <a:xfrm>
            <a:off x="5171434" y="0"/>
            <a:ext cx="8689976" cy="762907"/>
          </a:xfrm>
        </p:spPr>
        <p:txBody>
          <a:bodyPr>
            <a:noAutofit/>
          </a:bodyPr>
          <a:lstStyle/>
          <a:p>
            <a:r>
              <a:rPr lang="fa-IR" sz="3600" b="1" kern="10" dirty="0">
                <a:ln w="9525">
                  <a:solidFill>
                    <a:prstClr val="white"/>
                  </a:solidFill>
                  <a:round/>
                  <a:headEnd/>
                  <a:tailEnd/>
                </a:ln>
                <a:solidFill>
                  <a:schemeClr val="accent3"/>
                </a:solidFill>
                <a:latin typeface="Arial"/>
                <a:ea typeface="+mn-ea"/>
              </a:rPr>
              <a:t>نحوه استقرار يخچال واكسن</a:t>
            </a:r>
            <a:endParaRPr lang="en-US" sz="3600" dirty="0">
              <a:solidFill>
                <a:schemeClr val="accent3"/>
              </a:solidFill>
            </a:endParaRPr>
          </a:p>
        </p:txBody>
      </p:sp>
      <p:sp>
        <p:nvSpPr>
          <p:cNvPr id="3" name="Subtitle 2">
            <a:extLst>
              <a:ext uri="{FF2B5EF4-FFF2-40B4-BE49-F238E27FC236}">
                <a16:creationId xmlns:a16="http://schemas.microsoft.com/office/drawing/2014/main" id="{B1E13ABE-9082-75E3-2B0C-2AAB7A2BE160}"/>
              </a:ext>
            </a:extLst>
          </p:cNvPr>
          <p:cNvSpPr>
            <a:spLocks noGrp="1"/>
          </p:cNvSpPr>
          <p:nvPr>
            <p:ph type="subTitle" idx="1"/>
          </p:nvPr>
        </p:nvSpPr>
        <p:spPr>
          <a:xfrm>
            <a:off x="1170774" y="863125"/>
            <a:ext cx="10836067" cy="5470563"/>
          </a:xfrm>
        </p:spPr>
        <p:txBody>
          <a:bodyPr>
            <a:normAutofit fontScale="92500" lnSpcReduction="10000"/>
          </a:bodyPr>
          <a:lstStyle/>
          <a:p>
            <a:pPr marL="0" indent="0" algn="r" rtl="1" eaLnBrk="1" hangingPunct="1">
              <a:spcBef>
                <a:spcPct val="0"/>
              </a:spcBef>
              <a:buClrTx/>
              <a:buSzTx/>
              <a:buFont typeface="Symbol" pitchFamily="18" charset="2"/>
              <a:buNone/>
              <a:defRPr/>
            </a:pPr>
            <a:r>
              <a:rPr lang="fa-IR" sz="2400" dirty="0">
                <a:solidFill>
                  <a:prstClr val="black"/>
                </a:solidFill>
                <a:latin typeface="Arial" charset="0"/>
              </a:rPr>
              <a:t>يخچال نگهداري واكسن بايد فاقد هرگونه </a:t>
            </a:r>
            <a:r>
              <a:rPr lang="fa-IR" sz="2400" dirty="0">
                <a:solidFill>
                  <a:srgbClr val="FF0000"/>
                </a:solidFill>
                <a:latin typeface="Arial" charset="0"/>
              </a:rPr>
              <a:t>نقص فني </a:t>
            </a:r>
            <a:r>
              <a:rPr lang="fa-IR" sz="2400" dirty="0">
                <a:solidFill>
                  <a:prstClr val="black"/>
                </a:solidFill>
                <a:latin typeface="Arial" charset="0"/>
              </a:rPr>
              <a:t>باشد.</a:t>
            </a:r>
          </a:p>
          <a:p>
            <a:pPr marL="0" indent="0" algn="r" rtl="1" eaLnBrk="1" hangingPunct="1">
              <a:spcBef>
                <a:spcPct val="0"/>
              </a:spcBef>
              <a:buClrTx/>
              <a:buSzTx/>
              <a:buFontTx/>
              <a:buChar char="-"/>
              <a:defRPr/>
            </a:pPr>
            <a:r>
              <a:rPr lang="fa-IR" sz="2400" dirty="0">
                <a:solidFill>
                  <a:prstClr val="black"/>
                </a:solidFill>
                <a:latin typeface="Arial" charset="0"/>
              </a:rPr>
              <a:t> يخچال بايد در محلي مناسب و دور از گرما و نور آفتاب قرار گيرد.</a:t>
            </a:r>
          </a:p>
          <a:p>
            <a:pPr marL="0" indent="0" algn="r" rtl="1" eaLnBrk="1" hangingPunct="1">
              <a:spcBef>
                <a:spcPct val="0"/>
              </a:spcBef>
              <a:buClrTx/>
              <a:buSzTx/>
              <a:buFontTx/>
              <a:buChar char="-"/>
              <a:defRPr/>
            </a:pPr>
            <a:r>
              <a:rPr lang="fa-IR" sz="2400" dirty="0">
                <a:solidFill>
                  <a:prstClr val="black"/>
                </a:solidFill>
                <a:latin typeface="Arial" charset="0"/>
              </a:rPr>
              <a:t> فاصله پشت يخچال از ديوار حداقل بايد </a:t>
            </a:r>
            <a:r>
              <a:rPr lang="fa-IR" sz="2800" dirty="0">
                <a:solidFill>
                  <a:srgbClr val="FF0000"/>
                </a:solidFill>
                <a:latin typeface="Arial" charset="0"/>
              </a:rPr>
              <a:t>15</a:t>
            </a:r>
            <a:r>
              <a:rPr lang="fa-IR" sz="2800" dirty="0">
                <a:solidFill>
                  <a:prstClr val="black"/>
                </a:solidFill>
                <a:latin typeface="Arial" charset="0"/>
              </a:rPr>
              <a:t>  الي  </a:t>
            </a:r>
            <a:r>
              <a:rPr lang="fa-IR" sz="2800" dirty="0">
                <a:solidFill>
                  <a:srgbClr val="FF0000"/>
                </a:solidFill>
                <a:latin typeface="Arial" charset="0"/>
              </a:rPr>
              <a:t>20</a:t>
            </a:r>
            <a:r>
              <a:rPr lang="fa-IR" sz="2400" dirty="0">
                <a:solidFill>
                  <a:prstClr val="black"/>
                </a:solidFill>
                <a:latin typeface="Arial" charset="0"/>
              </a:rPr>
              <a:t>  </a:t>
            </a:r>
            <a:r>
              <a:rPr lang="fa-IR" sz="2800" dirty="0">
                <a:solidFill>
                  <a:prstClr val="black"/>
                </a:solidFill>
                <a:latin typeface="Arial" charset="0"/>
              </a:rPr>
              <a:t>سانتيمتر</a:t>
            </a:r>
            <a:r>
              <a:rPr lang="fa-IR" sz="2400" dirty="0">
                <a:solidFill>
                  <a:prstClr val="black"/>
                </a:solidFill>
                <a:latin typeface="Arial" charset="0"/>
              </a:rPr>
              <a:t> باشد.</a:t>
            </a:r>
          </a:p>
          <a:p>
            <a:pPr marL="0" indent="0" algn="r" rtl="1" eaLnBrk="1" hangingPunct="1">
              <a:spcBef>
                <a:spcPct val="0"/>
              </a:spcBef>
              <a:buClrTx/>
              <a:buSzTx/>
              <a:buFontTx/>
              <a:buChar char="-"/>
              <a:defRPr/>
            </a:pPr>
            <a:r>
              <a:rPr lang="fa-IR" sz="2400" dirty="0">
                <a:solidFill>
                  <a:prstClr val="black"/>
                </a:solidFill>
                <a:latin typeface="Arial" charset="0"/>
              </a:rPr>
              <a:t> يخچال بايد در جاي خود</a:t>
            </a:r>
            <a:r>
              <a:rPr lang="fa-IR" sz="2400" b="1" dirty="0">
                <a:solidFill>
                  <a:prstClr val="black"/>
                </a:solidFill>
                <a:latin typeface="Arial" charset="0"/>
              </a:rPr>
              <a:t> </a:t>
            </a:r>
            <a:r>
              <a:rPr lang="fa-IR" sz="2800" b="1" dirty="0">
                <a:solidFill>
                  <a:srgbClr val="FF0000"/>
                </a:solidFill>
                <a:latin typeface="Arial" charset="0"/>
              </a:rPr>
              <a:t>تراز</a:t>
            </a:r>
            <a:r>
              <a:rPr lang="fa-IR" sz="2400" b="1" dirty="0">
                <a:solidFill>
                  <a:srgbClr val="FF0000"/>
                </a:solidFill>
                <a:latin typeface="Arial" charset="0"/>
              </a:rPr>
              <a:t> </a:t>
            </a:r>
            <a:r>
              <a:rPr lang="fa-IR" sz="2400" dirty="0">
                <a:solidFill>
                  <a:prstClr val="black"/>
                </a:solidFill>
                <a:latin typeface="Arial" charset="0"/>
              </a:rPr>
              <a:t>شده باشد .</a:t>
            </a:r>
          </a:p>
          <a:p>
            <a:pPr marL="0" indent="0" algn="r" rtl="1" eaLnBrk="1" hangingPunct="1">
              <a:spcBef>
                <a:spcPct val="0"/>
              </a:spcBef>
              <a:buClrTx/>
              <a:buSzTx/>
              <a:buFontTx/>
              <a:buChar char="-"/>
              <a:defRPr/>
            </a:pPr>
            <a:r>
              <a:rPr lang="fa-IR" sz="2400" dirty="0">
                <a:solidFill>
                  <a:prstClr val="black"/>
                </a:solidFill>
                <a:latin typeface="Arial" charset="0"/>
              </a:rPr>
              <a:t> در هر بار بازكردن درب يخچال مطمئن شويد كه درب يخچال كاملا بسته  شده است . ( لازم است درب يخچال </a:t>
            </a:r>
            <a:r>
              <a:rPr lang="fa-IR" sz="2400" dirty="0">
                <a:solidFill>
                  <a:srgbClr val="FF0000"/>
                </a:solidFill>
                <a:latin typeface="Arial" charset="0"/>
              </a:rPr>
              <a:t>قفل</a:t>
            </a:r>
            <a:r>
              <a:rPr lang="fa-IR" sz="2400" dirty="0">
                <a:solidFill>
                  <a:prstClr val="black"/>
                </a:solidFill>
                <a:latin typeface="Arial" charset="0"/>
              </a:rPr>
              <a:t> داشته باشد.)</a:t>
            </a:r>
          </a:p>
          <a:p>
            <a:pPr algn="r" rtl="1">
              <a:spcBef>
                <a:spcPct val="0"/>
              </a:spcBef>
              <a:buClrTx/>
              <a:buFontTx/>
              <a:buChar char="-"/>
              <a:defRPr/>
            </a:pPr>
            <a:r>
              <a:rPr lang="fa-IR" sz="2400" dirty="0">
                <a:solidFill>
                  <a:prstClr val="black"/>
                </a:solidFill>
                <a:latin typeface="Arial" charset="0"/>
              </a:rPr>
              <a:t>در صورتي كه قطر برفك قسمت فريزر يخچال </a:t>
            </a:r>
            <a:r>
              <a:rPr lang="fa-IR" sz="2800" dirty="0">
                <a:solidFill>
                  <a:prstClr val="black"/>
                </a:solidFill>
                <a:latin typeface="Arial" charset="0"/>
              </a:rPr>
              <a:t>بيشتر از </a:t>
            </a:r>
            <a:r>
              <a:rPr lang="en-US" sz="2800" b="1" dirty="0">
                <a:solidFill>
                  <a:srgbClr val="FF0000"/>
                </a:solidFill>
                <a:latin typeface="Arial" charset="0"/>
              </a:rPr>
              <a:t>0/5</a:t>
            </a:r>
            <a:r>
              <a:rPr lang="fa-IR" sz="2800" b="1" dirty="0">
                <a:solidFill>
                  <a:srgbClr val="FF0000"/>
                </a:solidFill>
                <a:latin typeface="Arial" charset="0"/>
              </a:rPr>
              <a:t> سانتيمتر</a:t>
            </a:r>
            <a:r>
              <a:rPr lang="fa-IR" sz="2400" b="1" dirty="0">
                <a:solidFill>
                  <a:srgbClr val="FF0000"/>
                </a:solidFill>
                <a:latin typeface="Arial" charset="0"/>
              </a:rPr>
              <a:t> </a:t>
            </a:r>
            <a:r>
              <a:rPr lang="fa-IR" sz="2400" dirty="0">
                <a:solidFill>
                  <a:prstClr val="black"/>
                </a:solidFill>
                <a:latin typeface="Arial" charset="0"/>
              </a:rPr>
              <a:t>باشد</a:t>
            </a:r>
            <a:r>
              <a:rPr lang="en-US" sz="2400" dirty="0">
                <a:solidFill>
                  <a:prstClr val="black"/>
                </a:solidFill>
                <a:latin typeface="Arial" charset="0"/>
              </a:rPr>
              <a:t> </a:t>
            </a:r>
            <a:r>
              <a:rPr lang="fa-IR" sz="2400" dirty="0">
                <a:solidFill>
                  <a:prstClr val="black"/>
                </a:solidFill>
                <a:latin typeface="Arial" charset="0"/>
              </a:rPr>
              <a:t>بايد يخچال را </a:t>
            </a:r>
            <a:r>
              <a:rPr lang="fa-IR" sz="2800" dirty="0">
                <a:solidFill>
                  <a:prstClr val="black"/>
                </a:solidFill>
                <a:latin typeface="Arial" charset="0"/>
              </a:rPr>
              <a:t>برفك زدايي</a:t>
            </a:r>
            <a:r>
              <a:rPr lang="fa-IR" sz="2400" dirty="0">
                <a:solidFill>
                  <a:prstClr val="black"/>
                </a:solidFill>
                <a:latin typeface="Arial" charset="0"/>
              </a:rPr>
              <a:t> نمود.</a:t>
            </a:r>
          </a:p>
          <a:p>
            <a:pPr algn="r" rtl="1">
              <a:spcBef>
                <a:spcPct val="0"/>
              </a:spcBef>
              <a:buClrTx/>
              <a:buFontTx/>
              <a:buChar char="-"/>
              <a:defRPr/>
            </a:pPr>
            <a:r>
              <a:rPr lang="fa-IR" sz="2400" dirty="0">
                <a:solidFill>
                  <a:prstClr val="black"/>
                </a:solidFill>
                <a:latin typeface="Arial" charset="0"/>
                <a:cs typeface="Arial" charset="0"/>
              </a:rPr>
              <a:t>واكسنها بايد طوري در يخچال قرار داده شوند كه واكسنهايي كه قبلا تحويل گرفته شده اند جلوتر قرار داده شده و زودتر مصرف شوند.</a:t>
            </a:r>
          </a:p>
          <a:p>
            <a:pPr algn="r" rtl="1">
              <a:spcBef>
                <a:spcPct val="0"/>
              </a:spcBef>
              <a:buClrTx/>
              <a:buFontTx/>
              <a:buChar char="-"/>
              <a:defRPr/>
            </a:pPr>
            <a:r>
              <a:rPr lang="fa-IR" sz="2400" dirty="0">
                <a:solidFill>
                  <a:prstClr val="black"/>
                </a:solidFill>
                <a:latin typeface="Arial" charset="0"/>
                <a:cs typeface="Arial" charset="0"/>
              </a:rPr>
              <a:t> واكسنها بايد برچسب نام آنها در داخل سبدهاي كوچكي بصورت مجزااز يكديگر قرار داده شوند.</a:t>
            </a:r>
          </a:p>
          <a:p>
            <a:pPr algn="r" rtl="1">
              <a:spcBef>
                <a:spcPct val="0"/>
              </a:spcBef>
              <a:buClrTx/>
              <a:buFontTx/>
              <a:buChar char="-"/>
              <a:defRPr/>
            </a:pPr>
            <a:r>
              <a:rPr lang="fa-IR" sz="2400" dirty="0">
                <a:solidFill>
                  <a:prstClr val="black"/>
                </a:solidFill>
                <a:latin typeface="Arial" charset="0"/>
                <a:cs typeface="Arial" charset="0"/>
              </a:rPr>
              <a:t> درجه حرارت داخل يخچال را روزي دو بار( در ساعات  8 و 14 )كنترل و در فرم مربوطه ثبت و بايگاني نماييد.</a:t>
            </a:r>
          </a:p>
          <a:p>
            <a:pPr algn="r" rtl="1">
              <a:spcBef>
                <a:spcPct val="0"/>
              </a:spcBef>
              <a:buClrTx/>
              <a:buFontTx/>
              <a:buChar char="-"/>
              <a:defRPr/>
            </a:pPr>
            <a:r>
              <a:rPr lang="fa-IR" sz="2400" dirty="0">
                <a:solidFill>
                  <a:prstClr val="black"/>
                </a:solidFill>
                <a:latin typeface="Arial" charset="0"/>
                <a:cs typeface="Arial" charset="0"/>
              </a:rPr>
              <a:t>از گذاردن هر نوع غذا و نوشيدني در يخچال حاوي واكسن خودداري نماييد. </a:t>
            </a:r>
          </a:p>
          <a:p>
            <a:pPr algn="r" rtl="1">
              <a:spcBef>
                <a:spcPct val="0"/>
              </a:spcBef>
              <a:buClrTx/>
              <a:buFontTx/>
              <a:buChar char="-"/>
              <a:defRPr/>
            </a:pPr>
            <a:r>
              <a:rPr lang="fa-IR" sz="2400" dirty="0">
                <a:solidFill>
                  <a:prstClr val="black"/>
                </a:solidFill>
                <a:latin typeface="Arial" charset="0"/>
                <a:cs typeface="Arial" charset="0"/>
              </a:rPr>
              <a:t> واكسن و حلال مخصوص آن را در طبقه مخصوص همان واكسن نگهداري نماييد.</a:t>
            </a:r>
          </a:p>
          <a:p>
            <a:pPr algn="r" rtl="1">
              <a:spcBef>
                <a:spcPct val="0"/>
              </a:spcBef>
              <a:buClrTx/>
              <a:buFontTx/>
              <a:buChar char="-"/>
              <a:defRPr/>
            </a:pPr>
            <a:endParaRPr lang="en-US" sz="2400" dirty="0">
              <a:solidFill>
                <a:prstClr val="black"/>
              </a:solidFill>
              <a:latin typeface="Arial" charset="0"/>
              <a:cs typeface="Arial" charset="0"/>
            </a:endParaRPr>
          </a:p>
          <a:p>
            <a:pPr marL="0" indent="0" algn="r" rtl="1" eaLnBrk="1" hangingPunct="1">
              <a:spcBef>
                <a:spcPct val="0"/>
              </a:spcBef>
              <a:buClrTx/>
              <a:buSzTx/>
              <a:buFontTx/>
              <a:buChar char="-"/>
              <a:defRPr/>
            </a:pPr>
            <a:endParaRPr lang="fa-IR" sz="2400" dirty="0">
              <a:solidFill>
                <a:prstClr val="black"/>
              </a:solidFill>
              <a:latin typeface="Arial" charset="0"/>
            </a:endParaRPr>
          </a:p>
          <a:p>
            <a:pPr marL="0" indent="0" algn="r" rtl="1" eaLnBrk="1" hangingPunct="1">
              <a:spcBef>
                <a:spcPct val="0"/>
              </a:spcBef>
              <a:buClrTx/>
              <a:buSzTx/>
              <a:buFontTx/>
              <a:buChar char="-"/>
              <a:defRPr/>
            </a:pPr>
            <a:endParaRPr lang="fa-IR" sz="2400" dirty="0">
              <a:solidFill>
                <a:prstClr val="black"/>
              </a:solidFill>
              <a:latin typeface="Arial" charset="0"/>
            </a:endParaRPr>
          </a:p>
          <a:p>
            <a:endParaRPr lang="en-US" dirty="0"/>
          </a:p>
        </p:txBody>
      </p:sp>
    </p:spTree>
    <p:extLst>
      <p:ext uri="{BB962C8B-B14F-4D97-AF65-F5344CB8AC3E}">
        <p14:creationId xmlns:p14="http://schemas.microsoft.com/office/powerpoint/2010/main" val="72613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D993-264B-CC09-7730-4689BBF54684}"/>
              </a:ext>
            </a:extLst>
          </p:cNvPr>
          <p:cNvSpPr>
            <a:spLocks noGrp="1"/>
          </p:cNvSpPr>
          <p:nvPr>
            <p:ph type="ctrTitle"/>
          </p:nvPr>
        </p:nvSpPr>
        <p:spPr>
          <a:xfrm>
            <a:off x="3319754" y="188999"/>
            <a:ext cx="8689976" cy="704183"/>
          </a:xfrm>
        </p:spPr>
        <p:txBody>
          <a:bodyPr>
            <a:normAutofit/>
          </a:bodyPr>
          <a:lstStyle/>
          <a:p>
            <a:r>
              <a:rPr lang="en-US" altLang="en-US" sz="4000" b="1" dirty="0">
                <a:solidFill>
                  <a:schemeClr val="accent3"/>
                </a:solidFill>
                <a:cs typeface="B Titr" panose="00000700000000000000" pitchFamily="2" charset="-78"/>
              </a:rPr>
              <a:t>Standard Operating Procedures</a:t>
            </a:r>
            <a:endParaRPr lang="en-US" sz="4000" dirty="0">
              <a:solidFill>
                <a:schemeClr val="accent3"/>
              </a:solidFill>
            </a:endParaRPr>
          </a:p>
        </p:txBody>
      </p:sp>
      <p:sp>
        <p:nvSpPr>
          <p:cNvPr id="3" name="Subtitle 2">
            <a:extLst>
              <a:ext uri="{FF2B5EF4-FFF2-40B4-BE49-F238E27FC236}">
                <a16:creationId xmlns:a16="http://schemas.microsoft.com/office/drawing/2014/main" id="{D522C4AF-A983-CB22-5C05-EC9EED5D7B36}"/>
              </a:ext>
            </a:extLst>
          </p:cNvPr>
          <p:cNvSpPr>
            <a:spLocks noGrp="1"/>
          </p:cNvSpPr>
          <p:nvPr>
            <p:ph type="subTitle" idx="1"/>
          </p:nvPr>
        </p:nvSpPr>
        <p:spPr>
          <a:xfrm>
            <a:off x="1686187" y="1149293"/>
            <a:ext cx="10050011" cy="5419287"/>
          </a:xfrm>
        </p:spPr>
        <p:txBody>
          <a:bodyPr>
            <a:normAutofit/>
          </a:bodyPr>
          <a:lstStyle/>
          <a:p>
            <a:r>
              <a:rPr lang="fa-IR" sz="2400" dirty="0">
                <a:solidFill>
                  <a:schemeClr val="tx1"/>
                </a:solidFill>
                <a:cs typeface="B Titr" panose="00000700000000000000" pitchFamily="2" charset="-78"/>
              </a:rPr>
              <a:t>فرایند های استاندارد شده عملیاتی در زنجیره سرما </a:t>
            </a:r>
            <a:endParaRPr lang="en-US" sz="2400" dirty="0">
              <a:solidFill>
                <a:schemeClr val="tx1"/>
              </a:solidFill>
              <a:cs typeface="B Titr" panose="00000700000000000000" pitchFamily="2" charset="-78"/>
            </a:endParaRPr>
          </a:p>
          <a:p>
            <a:r>
              <a:rPr lang="fa-IR" sz="1800" dirty="0">
                <a:solidFill>
                  <a:schemeClr val="tx1"/>
                </a:solidFill>
                <a:cs typeface="B Titr" panose="00000700000000000000" pitchFamily="2" charset="-78"/>
              </a:rPr>
              <a:t>در راستای بروز رسانی زنجیره سرما ولزوم یکنواختی دستورالعمل ها ،فرایندها و همچنین مشخص بودن شرح وظایف افراد مسئول در زنجیره سرما مقوله </a:t>
            </a:r>
            <a:r>
              <a:rPr lang="fa-IR" sz="1800" dirty="0">
                <a:solidFill>
                  <a:srgbClr val="FF0000"/>
                </a:solidFill>
                <a:cs typeface="B Titr" panose="00000700000000000000" pitchFamily="2" charset="-78"/>
              </a:rPr>
              <a:t>فرایندهای استاندارد شده زنجیره سرما </a:t>
            </a:r>
            <a:r>
              <a:rPr lang="fa-IR" sz="1800" dirty="0">
                <a:solidFill>
                  <a:schemeClr val="tx1"/>
                </a:solidFill>
                <a:cs typeface="B Titr" panose="00000700000000000000" pitchFamily="2" charset="-78"/>
              </a:rPr>
              <a:t>طراحی گردید</a:t>
            </a:r>
            <a:r>
              <a:rPr lang="fa-IR" sz="1800" dirty="0"/>
              <a:t>.</a:t>
            </a:r>
          </a:p>
          <a:p>
            <a:r>
              <a:rPr lang="fa-IR" sz="2400" b="1" dirty="0">
                <a:solidFill>
                  <a:schemeClr val="accent3"/>
                </a:solidFill>
              </a:rPr>
              <a:t>اهداف:</a:t>
            </a:r>
            <a:r>
              <a:rPr lang="en-US" sz="2400" b="1" dirty="0">
                <a:solidFill>
                  <a:schemeClr val="accent3"/>
                </a:solidFill>
              </a:rPr>
              <a:t> sop</a:t>
            </a:r>
            <a:r>
              <a:rPr lang="fa-IR" sz="2400" b="1" dirty="0">
                <a:solidFill>
                  <a:schemeClr val="accent3"/>
                </a:solidFill>
              </a:rPr>
              <a:t> </a:t>
            </a:r>
          </a:p>
          <a:p>
            <a:r>
              <a:rPr lang="en-US" sz="1800" b="1" dirty="0">
                <a:solidFill>
                  <a:schemeClr val="dk1"/>
                </a:solidFill>
                <a:cs typeface="B Yagut" pitchFamily="2" charset="-78"/>
              </a:rPr>
              <a:t> </a:t>
            </a:r>
            <a:r>
              <a:rPr lang="fa-IR" sz="1800" b="1" dirty="0">
                <a:solidFill>
                  <a:schemeClr val="dk1"/>
                </a:solidFill>
                <a:cs typeface="B Yagut" pitchFamily="2" charset="-78"/>
              </a:rPr>
              <a:t>فهرست فرآورده هایی را که در زنجیره سرما نگهداری می شوند و همچنین دمای نگهداری آن­ها را (در مراکز ثابت و در حین حمل و نقل) بیان می کند.</a:t>
            </a:r>
            <a:endParaRPr lang="en-US" sz="1800" b="1" dirty="0">
              <a:solidFill>
                <a:schemeClr val="dk1"/>
              </a:solidFill>
              <a:cs typeface="B Yagut" pitchFamily="2" charset="-78"/>
            </a:endParaRPr>
          </a:p>
          <a:p>
            <a:pPr marL="0" indent="0" algn="r" rtl="1">
              <a:lnSpc>
                <a:spcPct val="200000"/>
              </a:lnSpc>
              <a:buNone/>
            </a:pPr>
            <a:r>
              <a:rPr lang="fa-IR" sz="1800" dirty="0">
                <a:solidFill>
                  <a:srgbClr val="FF0000"/>
                </a:solidFill>
                <a:cs typeface="B Titr" panose="00000700000000000000" pitchFamily="2" charset="-78"/>
              </a:rPr>
              <a:t>افرادی که مسئول مراقبت و نگهداری واکسن هستند باید: </a:t>
            </a:r>
            <a:endParaRPr lang="en-US" sz="1800" dirty="0">
              <a:solidFill>
                <a:srgbClr val="FF0000"/>
              </a:solidFill>
              <a:cs typeface="B Titr" panose="00000700000000000000" pitchFamily="2" charset="-78"/>
            </a:endParaRPr>
          </a:p>
          <a:p>
            <a:pPr algn="r" rtl="1">
              <a:lnSpc>
                <a:spcPct val="200000"/>
              </a:lnSpc>
            </a:pPr>
            <a:r>
              <a:rPr lang="fa-IR" sz="1800" b="1" dirty="0">
                <a:solidFill>
                  <a:schemeClr val="tx1"/>
                </a:solidFill>
                <a:cs typeface="B Yagut" pitchFamily="2" charset="-78"/>
              </a:rPr>
              <a:t>استفاده از دستگاه های پایش درجه حرارت را بدانند.</a:t>
            </a:r>
          </a:p>
          <a:p>
            <a:pPr algn="r" rtl="1">
              <a:lnSpc>
                <a:spcPct val="200000"/>
              </a:lnSpc>
            </a:pPr>
            <a:r>
              <a:rPr lang="fa-IR" sz="1800" b="1" dirty="0">
                <a:solidFill>
                  <a:schemeClr val="tx1"/>
                </a:solidFill>
                <a:cs typeface="B Yagut" pitchFamily="2" charset="-78"/>
              </a:rPr>
              <a:t>چگونگی حفظ و نگهداری موارد ثبت شده ( سوابق) درجه حرارت روزانه را بدانند.</a:t>
            </a:r>
            <a:endParaRPr lang="en-US" sz="1800" b="1" dirty="0">
              <a:solidFill>
                <a:schemeClr val="tx1"/>
              </a:solidFill>
              <a:cs typeface="B Yagut" pitchFamily="2" charset="-78"/>
            </a:endParaRPr>
          </a:p>
          <a:p>
            <a:endParaRPr lang="en-US" sz="2400" dirty="0"/>
          </a:p>
          <a:p>
            <a:endParaRPr lang="en-US" dirty="0"/>
          </a:p>
        </p:txBody>
      </p:sp>
    </p:spTree>
    <p:extLst>
      <p:ext uri="{BB962C8B-B14F-4D97-AF65-F5344CB8AC3E}">
        <p14:creationId xmlns:p14="http://schemas.microsoft.com/office/powerpoint/2010/main" val="100255373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1304</TotalTime>
  <Words>1489</Words>
  <Application>Microsoft Office PowerPoint</Application>
  <PresentationFormat>Widescreen</PresentationFormat>
  <Paragraphs>102</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Georgia</vt:lpstr>
      <vt:lpstr>Symbol</vt:lpstr>
      <vt:lpstr>Tw Cen MT</vt:lpstr>
      <vt:lpstr>Wingdings 2</vt:lpstr>
      <vt:lpstr>Droplet</vt:lpstr>
      <vt:lpstr>PhotoSuite Image</vt:lpstr>
      <vt:lpstr>COLD  CHAIN  MANAGEMENT </vt:lpstr>
      <vt:lpstr>PowerPoint Presentation</vt:lpstr>
      <vt:lpstr>PowerPoint Presentation</vt:lpstr>
      <vt:lpstr>تعريف :</vt:lpstr>
      <vt:lpstr>Freeze-tag</vt:lpstr>
      <vt:lpstr>مدیریت واکسیناسیون </vt:lpstr>
      <vt:lpstr> شاخص ويال واكسن  (V.V.M) </vt:lpstr>
      <vt:lpstr>نحوه استقرار يخچال واكسن</vt:lpstr>
      <vt:lpstr>Standard Operating Procedures</vt:lpstr>
      <vt:lpstr>ثبت درجه حرارت در یخچال واکسن  به 2 دلیل زیر انجام می پذیرد: </vt:lpstr>
      <vt:lpstr>وظايف روزانه:</vt:lpstr>
      <vt:lpstr>استفاده معمول و نگهداري از يخچال</vt:lpstr>
      <vt:lpstr>PowerPoint Presentation</vt:lpstr>
      <vt:lpstr>مديريت واكسن ها و حلال هاي تاريخ گذشته</vt:lpstr>
      <vt:lpstr>مدیریت واکسیناسیون:</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بیماریهای قابل پیشگیری باواکسن</dc:title>
  <dc:creator>azizisarma</dc:creator>
  <cp:lastModifiedBy>Khazizi</cp:lastModifiedBy>
  <cp:revision>359</cp:revision>
  <dcterms:created xsi:type="dcterms:W3CDTF">2022-11-19T07:06:29Z</dcterms:created>
  <dcterms:modified xsi:type="dcterms:W3CDTF">2025-06-24T07:48:01Z</dcterms:modified>
</cp:coreProperties>
</file>